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Medium" panose="020B0604020202020204" charset="0"/>
      <p:regular r:id="rId13"/>
    </p:embeddedFont>
    <p:embeddedFont>
      <p:font typeface="Calibri" panose="020F0502020204030204" pitchFamily="34" charset="0"/>
      <p:regular r:id="rId14"/>
      <p:bold r:id="rId15"/>
      <p:italic r:id="rId16"/>
      <p:boldItalic r:id="rId17"/>
    </p:embeddedFont>
    <p:embeddedFont>
      <p:font typeface="Roboto" panose="020B0604020202020204" charset="0"/>
      <p:regular r:id="rId1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3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44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UNDER : Le Framework PHP Monorepo Modulaire</a:t>
            </a:r>
            <a:endParaRPr lang="en-US" sz="4450" dirty="0"/>
          </a:p>
        </p:txBody>
      </p:sp>
      <p:sp>
        <p:nvSpPr>
          <p:cNvPr id="4" name="Text 1"/>
          <p:cNvSpPr/>
          <p:nvPr/>
        </p:nvSpPr>
        <p:spPr>
          <a:xfrm>
            <a:off x="793790" y="3578900"/>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Bienvenue à cette présentation d'UNDER, un framework PHP monorepo innovant. Il est conçu pour la modularité, combinant différentes architectures. UNDER offre un socle unifié pour des applications multiples dans un même projet, avec des services intégrés de pointe. Découvrez comment il optimise le développement, la sécurité et la maintenance de vos applications PHP.</a:t>
            </a:r>
            <a:endParaRPr lang="en-US" sz="1750" dirty="0"/>
          </a:p>
        </p:txBody>
      </p:sp>
      <p:sp>
        <p:nvSpPr>
          <p:cNvPr id="5" name="Shape 2"/>
          <p:cNvSpPr/>
          <p:nvPr/>
        </p:nvSpPr>
        <p:spPr>
          <a:xfrm>
            <a:off x="793790" y="6028373"/>
            <a:ext cx="362903" cy="362903"/>
          </a:xfrm>
          <a:prstGeom prst="roundRect">
            <a:avLst>
              <a:gd name="adj" fmla="val 25194296"/>
            </a:avLst>
          </a:prstGeom>
          <a:noFill/>
          <a:ln w="7620">
            <a:solidFill>
              <a:srgbClr val="4D4D51"/>
            </a:solidFill>
            <a:prstDash val="solid"/>
          </a:ln>
        </p:spPr>
      </p:sp>
      <p:pic>
        <p:nvPicPr>
          <p:cNvPr id="6" name="Image 1" descr="preencoded.png"/>
          <p:cNvPicPr>
            <a:picLocks noChangeAspect="1"/>
          </p:cNvPicPr>
          <p:nvPr/>
        </p:nvPicPr>
        <p:blipFill>
          <a:blip r:embed="rId4"/>
          <a:stretch>
            <a:fillRect/>
          </a:stretch>
        </p:blipFill>
        <p:spPr>
          <a:xfrm>
            <a:off x="801410" y="6035992"/>
            <a:ext cx="347663" cy="347663"/>
          </a:xfrm>
          <a:prstGeom prst="rect">
            <a:avLst/>
          </a:prstGeom>
        </p:spPr>
      </p:pic>
      <p:sp>
        <p:nvSpPr>
          <p:cNvPr id="7" name="Text 3"/>
          <p:cNvSpPr/>
          <p:nvPr/>
        </p:nvSpPr>
        <p:spPr>
          <a:xfrm>
            <a:off x="1270040" y="6011466"/>
            <a:ext cx="2182178" cy="396835"/>
          </a:xfrm>
          <a:prstGeom prst="rect">
            <a:avLst/>
          </a:prstGeom>
          <a:noFill/>
          <a:ln/>
        </p:spPr>
        <p:txBody>
          <a:bodyPr wrap="none" lIns="0" tIns="0" rIns="0" bIns="0" rtlCol="0" anchor="t"/>
          <a:lstStyle/>
          <a:p>
            <a:pPr marL="0" indent="0" algn="l">
              <a:lnSpc>
                <a:spcPts val="3100"/>
              </a:lnSpc>
              <a:buNone/>
            </a:pPr>
            <a:r>
              <a:rPr lang="en-US" sz="2200" b="1" dirty="0">
                <a:solidFill>
                  <a:srgbClr val="CFD0D8"/>
                </a:solidFill>
                <a:latin typeface="Roboto Bold" pitchFamily="34" charset="0"/>
                <a:ea typeface="Roboto Bold" pitchFamily="34" charset="-122"/>
                <a:cs typeface="Roboto Bold" pitchFamily="34" charset="-120"/>
              </a:rPr>
              <a:t>par Désiré Junior</a:t>
            </a:r>
            <a:endParaRPr lang="en-US" sz="2200" dirty="0"/>
          </a:p>
        </p:txBody>
      </p:sp>
      <p:sp>
        <p:nvSpPr>
          <p:cNvPr id="8" name="ZoneTexte 7"/>
          <p:cNvSpPr txBox="1"/>
          <p:nvPr/>
        </p:nvSpPr>
        <p:spPr>
          <a:xfrm>
            <a:off x="609600" y="5878286"/>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999" y="590907"/>
            <a:ext cx="5460325" cy="671512"/>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Ressources et Support</a:t>
            </a:r>
            <a:endParaRPr lang="en-US" sz="4200" dirty="0"/>
          </a:p>
        </p:txBody>
      </p:sp>
      <p:sp>
        <p:nvSpPr>
          <p:cNvPr id="4" name="Shape 1"/>
          <p:cNvSpPr/>
          <p:nvPr/>
        </p:nvSpPr>
        <p:spPr>
          <a:xfrm>
            <a:off x="751999" y="1584722"/>
            <a:ext cx="161092" cy="808434"/>
          </a:xfrm>
          <a:prstGeom prst="roundRect">
            <a:avLst>
              <a:gd name="adj" fmla="val 56026"/>
            </a:avLst>
          </a:prstGeom>
          <a:solidFill>
            <a:srgbClr val="182567"/>
          </a:solidFill>
          <a:ln w="7620">
            <a:solidFill>
              <a:srgbClr val="313E80"/>
            </a:solidFill>
            <a:prstDash val="solid"/>
          </a:ln>
        </p:spPr>
      </p:sp>
      <p:sp>
        <p:nvSpPr>
          <p:cNvPr id="5" name="Text 2"/>
          <p:cNvSpPr/>
          <p:nvPr/>
        </p:nvSpPr>
        <p:spPr>
          <a:xfrm>
            <a:off x="1235392" y="1584722"/>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Site Web Officiel</a:t>
            </a:r>
            <a:endParaRPr lang="en-US" sz="2100" dirty="0"/>
          </a:p>
        </p:txBody>
      </p:sp>
      <p:sp>
        <p:nvSpPr>
          <p:cNvPr id="6" name="Text 3"/>
          <p:cNvSpPr/>
          <p:nvPr/>
        </p:nvSpPr>
        <p:spPr>
          <a:xfrm>
            <a:off x="1235392" y="2049304"/>
            <a:ext cx="7156609" cy="343853"/>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Téléchargement et documentation complète.</a:t>
            </a:r>
            <a:endParaRPr lang="en-US" sz="1650" dirty="0"/>
          </a:p>
        </p:txBody>
      </p:sp>
      <p:sp>
        <p:nvSpPr>
          <p:cNvPr id="7" name="Shape 4"/>
          <p:cNvSpPr/>
          <p:nvPr/>
        </p:nvSpPr>
        <p:spPr>
          <a:xfrm>
            <a:off x="1074301" y="2607945"/>
            <a:ext cx="161092" cy="808434"/>
          </a:xfrm>
          <a:prstGeom prst="roundRect">
            <a:avLst>
              <a:gd name="adj" fmla="val 56026"/>
            </a:avLst>
          </a:prstGeom>
          <a:solidFill>
            <a:srgbClr val="182567"/>
          </a:solidFill>
          <a:ln w="7620">
            <a:solidFill>
              <a:srgbClr val="313E80"/>
            </a:solidFill>
            <a:prstDash val="solid"/>
          </a:ln>
        </p:spPr>
      </p:sp>
      <p:sp>
        <p:nvSpPr>
          <p:cNvPr id="8" name="Text 5"/>
          <p:cNvSpPr/>
          <p:nvPr/>
        </p:nvSpPr>
        <p:spPr>
          <a:xfrm>
            <a:off x="1557695" y="2607945"/>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Communauté Active</a:t>
            </a:r>
            <a:endParaRPr lang="en-US" sz="2100" dirty="0"/>
          </a:p>
        </p:txBody>
      </p:sp>
      <p:sp>
        <p:nvSpPr>
          <p:cNvPr id="9" name="Text 6"/>
          <p:cNvSpPr/>
          <p:nvPr/>
        </p:nvSpPr>
        <p:spPr>
          <a:xfrm>
            <a:off x="1557695" y="3072527"/>
            <a:ext cx="6834307" cy="343853"/>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Forum et chat en ligne pour échanger.</a:t>
            </a:r>
            <a:endParaRPr lang="en-US" sz="1650" dirty="0"/>
          </a:p>
        </p:txBody>
      </p:sp>
      <p:sp>
        <p:nvSpPr>
          <p:cNvPr id="10" name="Shape 7"/>
          <p:cNvSpPr/>
          <p:nvPr/>
        </p:nvSpPr>
        <p:spPr>
          <a:xfrm>
            <a:off x="1396603" y="3631168"/>
            <a:ext cx="161092" cy="808434"/>
          </a:xfrm>
          <a:prstGeom prst="roundRect">
            <a:avLst>
              <a:gd name="adj" fmla="val 56026"/>
            </a:avLst>
          </a:prstGeom>
          <a:solidFill>
            <a:srgbClr val="182567"/>
          </a:solidFill>
          <a:ln w="7620">
            <a:solidFill>
              <a:srgbClr val="313E80"/>
            </a:solidFill>
            <a:prstDash val="solid"/>
          </a:ln>
        </p:spPr>
      </p:sp>
      <p:sp>
        <p:nvSpPr>
          <p:cNvPr id="11" name="Text 8"/>
          <p:cNvSpPr/>
          <p:nvPr/>
        </p:nvSpPr>
        <p:spPr>
          <a:xfrm>
            <a:off x="1879997" y="3631168"/>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Exemples de Projets</a:t>
            </a:r>
            <a:endParaRPr lang="en-US" sz="2100" dirty="0"/>
          </a:p>
        </p:txBody>
      </p:sp>
      <p:sp>
        <p:nvSpPr>
          <p:cNvPr id="12" name="Text 9"/>
          <p:cNvSpPr/>
          <p:nvPr/>
        </p:nvSpPr>
        <p:spPr>
          <a:xfrm>
            <a:off x="1879997" y="4095750"/>
            <a:ext cx="6512004" cy="343853"/>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Modèles et bonnes pratiques pour démarrer.</a:t>
            </a:r>
            <a:endParaRPr lang="en-US" sz="1650" dirty="0"/>
          </a:p>
        </p:txBody>
      </p:sp>
      <p:sp>
        <p:nvSpPr>
          <p:cNvPr id="13" name="Shape 10"/>
          <p:cNvSpPr/>
          <p:nvPr/>
        </p:nvSpPr>
        <p:spPr>
          <a:xfrm>
            <a:off x="1718905" y="4654391"/>
            <a:ext cx="161092" cy="808434"/>
          </a:xfrm>
          <a:prstGeom prst="roundRect">
            <a:avLst>
              <a:gd name="adj" fmla="val 56026"/>
            </a:avLst>
          </a:prstGeom>
          <a:solidFill>
            <a:srgbClr val="182567"/>
          </a:solidFill>
          <a:ln w="7620">
            <a:solidFill>
              <a:srgbClr val="313E80"/>
            </a:solidFill>
            <a:prstDash val="solid"/>
          </a:ln>
        </p:spPr>
      </p:sp>
      <p:sp>
        <p:nvSpPr>
          <p:cNvPr id="14" name="Text 11"/>
          <p:cNvSpPr/>
          <p:nvPr/>
        </p:nvSpPr>
        <p:spPr>
          <a:xfrm>
            <a:off x="2202299" y="4654391"/>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Contact Direct</a:t>
            </a:r>
            <a:endParaRPr lang="en-US" sz="2100" dirty="0"/>
          </a:p>
        </p:txBody>
      </p:sp>
      <p:sp>
        <p:nvSpPr>
          <p:cNvPr id="15" name="Text 12"/>
          <p:cNvSpPr/>
          <p:nvPr/>
        </p:nvSpPr>
        <p:spPr>
          <a:xfrm>
            <a:off x="2202299" y="5118973"/>
            <a:ext cx="6189702" cy="343853"/>
          </a:xfrm>
          <a:prstGeom prst="rect">
            <a:avLst/>
          </a:prstGeom>
          <a:noFill/>
          <a:ln/>
        </p:spPr>
        <p:txBody>
          <a:bodyPr wrap="non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Support personnalisé pour vos questions.</a:t>
            </a:r>
            <a:endParaRPr lang="en-US" sz="1650" dirty="0"/>
          </a:p>
        </p:txBody>
      </p:sp>
      <p:sp>
        <p:nvSpPr>
          <p:cNvPr id="16" name="Text 13"/>
          <p:cNvSpPr/>
          <p:nvPr/>
        </p:nvSpPr>
        <p:spPr>
          <a:xfrm>
            <a:off x="751999" y="5919311"/>
            <a:ext cx="7640003" cy="1719263"/>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Pour toutes vos questions et pour commencer avec UNDER, visitez le site web officiel. Vous y trouverez la documentation complète et les options de téléchargement. Rejoignez notre communauté active sur le forum et le chat en ligne. Des exemples de projets sont disponibles pour vous inspirer, et notre équipe est toujours prête à vous offrir un support personnalisé.</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825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Introduction à UNDER</a:t>
            </a:r>
            <a:endParaRPr lang="en-US" sz="4450" dirty="0"/>
          </a:p>
        </p:txBody>
      </p:sp>
      <p:sp>
        <p:nvSpPr>
          <p:cNvPr id="3" name="Text 1"/>
          <p:cNvSpPr/>
          <p:nvPr/>
        </p:nvSpPr>
        <p:spPr>
          <a:xfrm>
            <a:off x="793790" y="2758321"/>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Framework PHP Monorepo</a:t>
            </a:r>
            <a:endParaRPr lang="en-US" sz="2200" dirty="0"/>
          </a:p>
        </p:txBody>
      </p:sp>
      <p:sp>
        <p:nvSpPr>
          <p:cNvPr id="4" name="Text 2"/>
          <p:cNvSpPr/>
          <p:nvPr/>
        </p:nvSpPr>
        <p:spPr>
          <a:xfrm>
            <a:off x="793790" y="3693795"/>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UNDER est un framework PHP monorepo, conçu pour un développement modulaire et flexible.</a:t>
            </a:r>
            <a:endParaRPr lang="en-US" sz="1750" dirty="0"/>
          </a:p>
        </p:txBody>
      </p:sp>
      <p:pic>
        <p:nvPicPr>
          <p:cNvPr id="5" name="Image 0" descr="preencoded.png"/>
          <p:cNvPicPr>
            <a:picLocks noChangeAspect="1"/>
          </p:cNvPicPr>
          <p:nvPr/>
        </p:nvPicPr>
        <p:blipFill>
          <a:blip r:embed="rId3"/>
          <a:stretch>
            <a:fillRect/>
          </a:stretch>
        </p:blipFill>
        <p:spPr>
          <a:xfrm>
            <a:off x="4200406" y="2786658"/>
            <a:ext cx="2845594" cy="1946910"/>
          </a:xfrm>
          <a:prstGeom prst="rect">
            <a:avLst/>
          </a:prstGeom>
        </p:spPr>
      </p:pic>
      <p:sp>
        <p:nvSpPr>
          <p:cNvPr id="6" name="Text 3"/>
          <p:cNvSpPr/>
          <p:nvPr/>
        </p:nvSpPr>
        <p:spPr>
          <a:xfrm>
            <a:off x="7607022" y="2758321"/>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Architectures Combinées</a:t>
            </a:r>
            <a:endParaRPr lang="en-US" sz="2200" dirty="0"/>
          </a:p>
        </p:txBody>
      </p:sp>
      <p:sp>
        <p:nvSpPr>
          <p:cNvPr id="7" name="Text 4"/>
          <p:cNvSpPr/>
          <p:nvPr/>
        </p:nvSpPr>
        <p:spPr>
          <a:xfrm>
            <a:off x="7607022" y="3693795"/>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Il combine MVC, microservices, et SOA, offrant une grande polyvalence.</a:t>
            </a:r>
            <a:endParaRPr lang="en-US" sz="1750" dirty="0"/>
          </a:p>
        </p:txBody>
      </p:sp>
      <p:sp>
        <p:nvSpPr>
          <p:cNvPr id="8" name="Text 5"/>
          <p:cNvSpPr/>
          <p:nvPr/>
        </p:nvSpPr>
        <p:spPr>
          <a:xfrm>
            <a:off x="11013638" y="27583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Socle Unifié</a:t>
            </a:r>
            <a:endParaRPr lang="en-US" sz="2200" dirty="0"/>
          </a:p>
        </p:txBody>
      </p:sp>
      <p:sp>
        <p:nvSpPr>
          <p:cNvPr id="9" name="Text 6"/>
          <p:cNvSpPr/>
          <p:nvPr/>
        </p:nvSpPr>
        <p:spPr>
          <a:xfrm>
            <a:off x="11013638" y="3339465"/>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UNDER propose un socle commun pour développer plusieurs applications au sein d'un seul projet.</a:t>
            </a:r>
            <a:endParaRPr lang="en-US" sz="1750" dirty="0"/>
          </a:p>
        </p:txBody>
      </p:sp>
      <p:sp>
        <p:nvSpPr>
          <p:cNvPr id="10" name="Text 7"/>
          <p:cNvSpPr/>
          <p:nvPr/>
        </p:nvSpPr>
        <p:spPr>
          <a:xfrm>
            <a:off x="793790" y="56896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Services Intégrés</a:t>
            </a:r>
            <a:endParaRPr lang="en-US" sz="2200" dirty="0"/>
          </a:p>
        </p:txBody>
      </p:sp>
      <p:sp>
        <p:nvSpPr>
          <p:cNvPr id="11" name="Text 8"/>
          <p:cNvSpPr/>
          <p:nvPr/>
        </p:nvSpPr>
        <p:spPr>
          <a:xfrm>
            <a:off x="793790" y="638413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Il inclut des services essentiels comme le routing, la sécurité et les ORM.</a:t>
            </a:r>
            <a:endParaRPr lang="en-US" sz="1750" dirty="0"/>
          </a:p>
        </p:txBody>
      </p:sp>
      <p:sp>
        <p:nvSpPr>
          <p:cNvPr id="13" name="ZoneTexte 12"/>
          <p:cNvSpPr txBox="1"/>
          <p:nvPr/>
        </p:nvSpPr>
        <p:spPr>
          <a:xfrm>
            <a:off x="11437257" y="7699585"/>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512"/>
            <a:ext cx="659308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Avantages d'un Monorepo</a:t>
            </a:r>
            <a:endParaRPr lang="en-US" sz="4450" dirty="0"/>
          </a:p>
        </p:txBody>
      </p:sp>
      <p:sp>
        <p:nvSpPr>
          <p:cNvPr id="4" name="Shape 1"/>
          <p:cNvSpPr/>
          <p:nvPr/>
        </p:nvSpPr>
        <p:spPr>
          <a:xfrm>
            <a:off x="6280190" y="2096453"/>
            <a:ext cx="510302" cy="510302"/>
          </a:xfrm>
          <a:prstGeom prst="roundRect">
            <a:avLst>
              <a:gd name="adj" fmla="val 18669"/>
            </a:avLst>
          </a:prstGeom>
          <a:solidFill>
            <a:srgbClr val="182567"/>
          </a:solidFill>
          <a:ln w="7620">
            <a:solidFill>
              <a:srgbClr val="313E80"/>
            </a:solidFill>
            <a:prstDash val="solid"/>
          </a:ln>
        </p:spPr>
      </p:sp>
      <p:pic>
        <p:nvPicPr>
          <p:cNvPr id="5" name="Image 1" descr="preencoded.png"/>
          <p:cNvPicPr>
            <a:picLocks noChangeAspect="1"/>
          </p:cNvPicPr>
          <p:nvPr/>
        </p:nvPicPr>
        <p:blipFill>
          <a:blip r:embed="rId4"/>
          <a:stretch>
            <a:fillRect/>
          </a:stretch>
        </p:blipFill>
        <p:spPr>
          <a:xfrm>
            <a:off x="6365260" y="2138958"/>
            <a:ext cx="340162" cy="425291"/>
          </a:xfrm>
          <a:prstGeom prst="rect">
            <a:avLst/>
          </a:prstGeom>
        </p:spPr>
      </p:pic>
      <p:sp>
        <p:nvSpPr>
          <p:cNvPr id="6" name="Text 2"/>
          <p:cNvSpPr/>
          <p:nvPr/>
        </p:nvSpPr>
        <p:spPr>
          <a:xfrm>
            <a:off x="7017306" y="2174319"/>
            <a:ext cx="284333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Centralisation du code</a:t>
            </a:r>
            <a:endParaRPr lang="en-US" sz="2200" dirty="0"/>
          </a:p>
        </p:txBody>
      </p:sp>
      <p:sp>
        <p:nvSpPr>
          <p:cNvPr id="7" name="Text 3"/>
          <p:cNvSpPr/>
          <p:nvPr/>
        </p:nvSpPr>
        <p:spPr>
          <a:xfrm>
            <a:off x="7017306" y="266473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Facilite la collaboration et la visibilité des équipes.</a:t>
            </a:r>
            <a:endParaRPr lang="en-US" sz="1750" dirty="0"/>
          </a:p>
        </p:txBody>
      </p:sp>
      <p:sp>
        <p:nvSpPr>
          <p:cNvPr id="8" name="Shape 4"/>
          <p:cNvSpPr/>
          <p:nvPr/>
        </p:nvSpPr>
        <p:spPr>
          <a:xfrm>
            <a:off x="6280190" y="3481268"/>
            <a:ext cx="510302" cy="510302"/>
          </a:xfrm>
          <a:prstGeom prst="roundRect">
            <a:avLst>
              <a:gd name="adj" fmla="val 18669"/>
            </a:avLst>
          </a:prstGeom>
          <a:solidFill>
            <a:srgbClr val="182567"/>
          </a:solidFill>
          <a:ln w="7620">
            <a:solidFill>
              <a:srgbClr val="313E80"/>
            </a:solidFill>
            <a:prstDash val="solid"/>
          </a:ln>
        </p:spPr>
      </p:sp>
      <p:pic>
        <p:nvPicPr>
          <p:cNvPr id="9" name="Image 2" descr="preencoded.png"/>
          <p:cNvPicPr>
            <a:picLocks noChangeAspect="1"/>
          </p:cNvPicPr>
          <p:nvPr/>
        </p:nvPicPr>
        <p:blipFill>
          <a:blip r:embed="rId5"/>
          <a:stretch>
            <a:fillRect/>
          </a:stretch>
        </p:blipFill>
        <p:spPr>
          <a:xfrm>
            <a:off x="6365260" y="3523774"/>
            <a:ext cx="340162" cy="425291"/>
          </a:xfrm>
          <a:prstGeom prst="rect">
            <a:avLst/>
          </a:prstGeom>
        </p:spPr>
      </p:pic>
      <p:sp>
        <p:nvSpPr>
          <p:cNvPr id="10" name="Text 5"/>
          <p:cNvSpPr/>
          <p:nvPr/>
        </p:nvSpPr>
        <p:spPr>
          <a:xfrm>
            <a:off x="7017306" y="35591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Réutilisation du code</a:t>
            </a:r>
            <a:endParaRPr lang="en-US" sz="2200" dirty="0"/>
          </a:p>
        </p:txBody>
      </p:sp>
      <p:sp>
        <p:nvSpPr>
          <p:cNvPr id="11" name="Text 6"/>
          <p:cNvSpPr/>
          <p:nvPr/>
        </p:nvSpPr>
        <p:spPr>
          <a:xfrm>
            <a:off x="7017306" y="40495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Assure la cohérence et réduit la duplication des efforts.</a:t>
            </a:r>
            <a:endParaRPr lang="en-US" sz="1750" dirty="0"/>
          </a:p>
        </p:txBody>
      </p:sp>
      <p:sp>
        <p:nvSpPr>
          <p:cNvPr id="12" name="Shape 7"/>
          <p:cNvSpPr/>
          <p:nvPr/>
        </p:nvSpPr>
        <p:spPr>
          <a:xfrm>
            <a:off x="6280190" y="4866084"/>
            <a:ext cx="510302" cy="510302"/>
          </a:xfrm>
          <a:prstGeom prst="roundRect">
            <a:avLst>
              <a:gd name="adj" fmla="val 18669"/>
            </a:avLst>
          </a:prstGeom>
          <a:solidFill>
            <a:srgbClr val="182567"/>
          </a:solidFill>
          <a:ln w="7620">
            <a:solidFill>
              <a:srgbClr val="313E80"/>
            </a:solidFill>
            <a:prstDash val="solid"/>
          </a:ln>
        </p:spPr>
      </p:sp>
      <p:pic>
        <p:nvPicPr>
          <p:cNvPr id="13" name="Image 3" descr="preencoded.png"/>
          <p:cNvPicPr>
            <a:picLocks noChangeAspect="1"/>
          </p:cNvPicPr>
          <p:nvPr/>
        </p:nvPicPr>
        <p:blipFill>
          <a:blip r:embed="rId6"/>
          <a:stretch>
            <a:fillRect/>
          </a:stretch>
        </p:blipFill>
        <p:spPr>
          <a:xfrm>
            <a:off x="6365260" y="4908590"/>
            <a:ext cx="340162" cy="425291"/>
          </a:xfrm>
          <a:prstGeom prst="rect">
            <a:avLst/>
          </a:prstGeom>
        </p:spPr>
      </p:pic>
      <p:sp>
        <p:nvSpPr>
          <p:cNvPr id="14" name="Text 8"/>
          <p:cNvSpPr/>
          <p:nvPr/>
        </p:nvSpPr>
        <p:spPr>
          <a:xfrm>
            <a:off x="7017306" y="4943951"/>
            <a:ext cx="3269813"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Gestion des dépendances</a:t>
            </a:r>
            <a:endParaRPr lang="en-US" sz="2200" dirty="0"/>
          </a:p>
        </p:txBody>
      </p:sp>
      <p:sp>
        <p:nvSpPr>
          <p:cNvPr id="15" name="Text 9"/>
          <p:cNvSpPr/>
          <p:nvPr/>
        </p:nvSpPr>
        <p:spPr>
          <a:xfrm>
            <a:off x="7017306" y="543437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Simplifiée et unifiée, pour une meilleure stabilité.</a:t>
            </a:r>
            <a:endParaRPr lang="en-US" sz="1750" dirty="0"/>
          </a:p>
        </p:txBody>
      </p:sp>
      <p:sp>
        <p:nvSpPr>
          <p:cNvPr id="16" name="Shape 10"/>
          <p:cNvSpPr/>
          <p:nvPr/>
        </p:nvSpPr>
        <p:spPr>
          <a:xfrm>
            <a:off x="6280190" y="6250900"/>
            <a:ext cx="510302" cy="510302"/>
          </a:xfrm>
          <a:prstGeom prst="roundRect">
            <a:avLst>
              <a:gd name="adj" fmla="val 18669"/>
            </a:avLst>
          </a:prstGeom>
          <a:solidFill>
            <a:srgbClr val="182567"/>
          </a:solidFill>
          <a:ln w="7620">
            <a:solidFill>
              <a:srgbClr val="313E80"/>
            </a:solidFill>
            <a:prstDash val="solid"/>
          </a:ln>
        </p:spPr>
      </p:sp>
      <p:pic>
        <p:nvPicPr>
          <p:cNvPr id="17" name="Image 4" descr="preencoded.png"/>
          <p:cNvPicPr>
            <a:picLocks noChangeAspect="1"/>
          </p:cNvPicPr>
          <p:nvPr/>
        </p:nvPicPr>
        <p:blipFill>
          <a:blip r:embed="rId7"/>
          <a:stretch>
            <a:fillRect/>
          </a:stretch>
        </p:blipFill>
        <p:spPr>
          <a:xfrm>
            <a:off x="6365260" y="6293406"/>
            <a:ext cx="340162" cy="425291"/>
          </a:xfrm>
          <a:prstGeom prst="rect">
            <a:avLst/>
          </a:prstGeom>
        </p:spPr>
      </p:pic>
      <p:sp>
        <p:nvSpPr>
          <p:cNvPr id="18" name="Text 11"/>
          <p:cNvSpPr/>
          <p:nvPr/>
        </p:nvSpPr>
        <p:spPr>
          <a:xfrm>
            <a:off x="7017306" y="63287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Tests intégrés</a:t>
            </a:r>
            <a:endParaRPr lang="en-US" sz="2200" dirty="0"/>
          </a:p>
        </p:txBody>
      </p:sp>
      <p:sp>
        <p:nvSpPr>
          <p:cNvPr id="19" name="Text 12"/>
          <p:cNvSpPr/>
          <p:nvPr/>
        </p:nvSpPr>
        <p:spPr>
          <a:xfrm>
            <a:off x="7017306" y="681918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Améliore la qualité globale des applications.</a:t>
            </a:r>
            <a:endParaRPr lang="en-US" sz="1750" dirty="0"/>
          </a:p>
        </p:txBody>
      </p:sp>
      <p:sp>
        <p:nvSpPr>
          <p:cNvPr id="20" name="ZoneTexte 19"/>
          <p:cNvSpPr txBox="1"/>
          <p:nvPr/>
        </p:nvSpPr>
        <p:spPr>
          <a:xfrm>
            <a:off x="11437257" y="7641528"/>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706" y="867370"/>
            <a:ext cx="4984313" cy="622935"/>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Roboto Medium" pitchFamily="34" charset="0"/>
                <a:ea typeface="Roboto Medium" pitchFamily="34" charset="-122"/>
                <a:cs typeface="Roboto Medium" pitchFamily="34" charset="-120"/>
              </a:rPr>
              <a:t>Architecture d'UNDER</a:t>
            </a:r>
            <a:endParaRPr lang="en-US" sz="3900" dirty="0"/>
          </a:p>
        </p:txBody>
      </p:sp>
      <p:sp>
        <p:nvSpPr>
          <p:cNvPr id="4" name="Shape 1"/>
          <p:cNvSpPr/>
          <p:nvPr/>
        </p:nvSpPr>
        <p:spPr>
          <a:xfrm>
            <a:off x="697706" y="1789271"/>
            <a:ext cx="7748588" cy="1163955"/>
          </a:xfrm>
          <a:prstGeom prst="roundRect">
            <a:avLst>
              <a:gd name="adj" fmla="val 7194"/>
            </a:avLst>
          </a:prstGeom>
          <a:solidFill>
            <a:srgbClr val="182567"/>
          </a:solidFill>
          <a:ln w="7620">
            <a:solidFill>
              <a:srgbClr val="313E80"/>
            </a:solidFill>
            <a:prstDash val="solid"/>
          </a:ln>
        </p:spPr>
      </p:sp>
      <p:sp>
        <p:nvSpPr>
          <p:cNvPr id="5" name="Text 2"/>
          <p:cNvSpPr/>
          <p:nvPr/>
        </p:nvSpPr>
        <p:spPr>
          <a:xfrm>
            <a:off x="904637" y="1996202"/>
            <a:ext cx="2544485" cy="31146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Modules Indépendants</a:t>
            </a:r>
            <a:endParaRPr lang="en-US" sz="1950" dirty="0"/>
          </a:p>
        </p:txBody>
      </p:sp>
      <p:sp>
        <p:nvSpPr>
          <p:cNvPr id="6" name="Text 3"/>
          <p:cNvSpPr/>
          <p:nvPr/>
        </p:nvSpPr>
        <p:spPr>
          <a:xfrm>
            <a:off x="904637" y="2427208"/>
            <a:ext cx="7334726" cy="319088"/>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UNDER se compose de modules indépendants pour les applications et services.</a:t>
            </a:r>
            <a:endParaRPr lang="en-US" sz="1550" dirty="0"/>
          </a:p>
        </p:txBody>
      </p:sp>
      <p:sp>
        <p:nvSpPr>
          <p:cNvPr id="7" name="Shape 4"/>
          <p:cNvSpPr/>
          <p:nvPr/>
        </p:nvSpPr>
        <p:spPr>
          <a:xfrm>
            <a:off x="697706" y="3152537"/>
            <a:ext cx="7748588" cy="1163955"/>
          </a:xfrm>
          <a:prstGeom prst="roundRect">
            <a:avLst>
              <a:gd name="adj" fmla="val 7194"/>
            </a:avLst>
          </a:prstGeom>
          <a:solidFill>
            <a:srgbClr val="182567"/>
          </a:solidFill>
          <a:ln w="7620">
            <a:solidFill>
              <a:srgbClr val="313E80"/>
            </a:solidFill>
            <a:prstDash val="solid"/>
          </a:ln>
        </p:spPr>
      </p:sp>
      <p:sp>
        <p:nvSpPr>
          <p:cNvPr id="8" name="Text 5"/>
          <p:cNvSpPr/>
          <p:nvPr/>
        </p:nvSpPr>
        <p:spPr>
          <a:xfrm>
            <a:off x="904637" y="3359468"/>
            <a:ext cx="3391733" cy="31146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Communication Inter-modules</a:t>
            </a:r>
            <a:endParaRPr lang="en-US" sz="1950" dirty="0"/>
          </a:p>
        </p:txBody>
      </p:sp>
      <p:sp>
        <p:nvSpPr>
          <p:cNvPr id="9" name="Text 6"/>
          <p:cNvSpPr/>
          <p:nvPr/>
        </p:nvSpPr>
        <p:spPr>
          <a:xfrm>
            <a:off x="904637" y="3790474"/>
            <a:ext cx="7334726" cy="319088"/>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Des interfaces claires facilitent la communication sécurisée entre les modules.</a:t>
            </a:r>
            <a:endParaRPr lang="en-US" sz="1550" dirty="0"/>
          </a:p>
        </p:txBody>
      </p:sp>
      <p:sp>
        <p:nvSpPr>
          <p:cNvPr id="10" name="Shape 7"/>
          <p:cNvSpPr/>
          <p:nvPr/>
        </p:nvSpPr>
        <p:spPr>
          <a:xfrm>
            <a:off x="697706" y="4515803"/>
            <a:ext cx="7748588" cy="1483043"/>
          </a:xfrm>
          <a:prstGeom prst="roundRect">
            <a:avLst>
              <a:gd name="adj" fmla="val 5646"/>
            </a:avLst>
          </a:prstGeom>
          <a:solidFill>
            <a:srgbClr val="182567"/>
          </a:solidFill>
          <a:ln w="7620">
            <a:solidFill>
              <a:srgbClr val="313E80"/>
            </a:solidFill>
            <a:prstDash val="solid"/>
          </a:ln>
        </p:spPr>
      </p:sp>
      <p:sp>
        <p:nvSpPr>
          <p:cNvPr id="11" name="Text 8"/>
          <p:cNvSpPr/>
          <p:nvPr/>
        </p:nvSpPr>
        <p:spPr>
          <a:xfrm>
            <a:off x="904637" y="4722733"/>
            <a:ext cx="2492097" cy="31146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Architecture Flexible</a:t>
            </a:r>
            <a:endParaRPr lang="en-US" sz="1950" dirty="0"/>
          </a:p>
        </p:txBody>
      </p:sp>
      <p:sp>
        <p:nvSpPr>
          <p:cNvPr id="12" name="Text 9"/>
          <p:cNvSpPr/>
          <p:nvPr/>
        </p:nvSpPr>
        <p:spPr>
          <a:xfrm>
            <a:off x="904637" y="5153739"/>
            <a:ext cx="7334726" cy="638175"/>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Sa flexibilité permet une adaptation précise aux besoins spécifiques de chaque projet.</a:t>
            </a:r>
            <a:endParaRPr lang="en-US" sz="1550" dirty="0"/>
          </a:p>
        </p:txBody>
      </p:sp>
      <p:sp>
        <p:nvSpPr>
          <p:cNvPr id="13" name="Shape 10"/>
          <p:cNvSpPr/>
          <p:nvPr/>
        </p:nvSpPr>
        <p:spPr>
          <a:xfrm>
            <a:off x="697706" y="6198156"/>
            <a:ext cx="7748588" cy="1163955"/>
          </a:xfrm>
          <a:prstGeom prst="roundRect">
            <a:avLst>
              <a:gd name="adj" fmla="val 7194"/>
            </a:avLst>
          </a:prstGeom>
          <a:solidFill>
            <a:srgbClr val="182567"/>
          </a:solidFill>
          <a:ln w="7620">
            <a:solidFill>
              <a:srgbClr val="313E80"/>
            </a:solidFill>
            <a:prstDash val="solid"/>
          </a:ln>
        </p:spPr>
      </p:sp>
      <p:sp>
        <p:nvSpPr>
          <p:cNvPr id="14" name="Text 11"/>
          <p:cNvSpPr/>
          <p:nvPr/>
        </p:nvSpPr>
        <p:spPr>
          <a:xfrm>
            <a:off x="904637" y="6405086"/>
            <a:ext cx="2492097" cy="311468"/>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Structure Organisée</a:t>
            </a:r>
            <a:endParaRPr lang="en-US" sz="1950" dirty="0"/>
          </a:p>
        </p:txBody>
      </p:sp>
      <p:sp>
        <p:nvSpPr>
          <p:cNvPr id="15" name="Text 12"/>
          <p:cNvSpPr/>
          <p:nvPr/>
        </p:nvSpPr>
        <p:spPr>
          <a:xfrm>
            <a:off x="904637" y="6836093"/>
            <a:ext cx="7334726" cy="319088"/>
          </a:xfrm>
          <a:prstGeom prst="rect">
            <a:avLst/>
          </a:prstGeom>
          <a:noFill/>
          <a:ln/>
        </p:spPr>
        <p:txBody>
          <a:bodyPr wrap="non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La structure est claire et organisée pour une maintenabilité optimale.</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403" y="931545"/>
            <a:ext cx="5367457" cy="670917"/>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Fonctionnalités Clés</a:t>
            </a:r>
            <a:endParaRPr lang="en-US" sz="4200" dirty="0"/>
          </a:p>
        </p:txBody>
      </p:sp>
      <p:pic>
        <p:nvPicPr>
          <p:cNvPr id="4" name="Image 1" descr="preencoded.png"/>
          <p:cNvPicPr>
            <a:picLocks noChangeAspect="1"/>
          </p:cNvPicPr>
          <p:nvPr/>
        </p:nvPicPr>
        <p:blipFill>
          <a:blip r:embed="rId4"/>
          <a:stretch>
            <a:fillRect/>
          </a:stretch>
        </p:blipFill>
        <p:spPr>
          <a:xfrm>
            <a:off x="751403" y="1961912"/>
            <a:ext cx="536734" cy="536734"/>
          </a:xfrm>
          <a:prstGeom prst="rect">
            <a:avLst/>
          </a:prstGeom>
        </p:spPr>
      </p:pic>
      <p:sp>
        <p:nvSpPr>
          <p:cNvPr id="5" name="Text 1"/>
          <p:cNvSpPr/>
          <p:nvPr/>
        </p:nvSpPr>
        <p:spPr>
          <a:xfrm>
            <a:off x="1502807" y="2051804"/>
            <a:ext cx="1616750" cy="670798"/>
          </a:xfrm>
          <a:prstGeom prst="rect">
            <a:avLst/>
          </a:prstGeom>
          <a:noFill/>
          <a:ln/>
        </p:spPr>
        <p:txBody>
          <a:bodyPr wrap="squar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Routing Avancé</a:t>
            </a:r>
            <a:endParaRPr lang="en-US" sz="2100" dirty="0"/>
          </a:p>
        </p:txBody>
      </p:sp>
      <p:sp>
        <p:nvSpPr>
          <p:cNvPr id="6" name="Text 2"/>
          <p:cNvSpPr/>
          <p:nvPr/>
        </p:nvSpPr>
        <p:spPr>
          <a:xfrm>
            <a:off x="1502807" y="2851309"/>
            <a:ext cx="1616750" cy="1716881"/>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Créez des URLs personnalisées et des règles de routage complexes.</a:t>
            </a:r>
            <a:endParaRPr lang="en-US" sz="1650" dirty="0"/>
          </a:p>
        </p:txBody>
      </p:sp>
      <p:pic>
        <p:nvPicPr>
          <p:cNvPr id="7" name="Image 2" descr="preencoded.png"/>
          <p:cNvPicPr>
            <a:picLocks noChangeAspect="1"/>
          </p:cNvPicPr>
          <p:nvPr/>
        </p:nvPicPr>
        <p:blipFill>
          <a:blip r:embed="rId5"/>
          <a:stretch>
            <a:fillRect/>
          </a:stretch>
        </p:blipFill>
        <p:spPr>
          <a:xfrm>
            <a:off x="3387923" y="1961912"/>
            <a:ext cx="536734" cy="536734"/>
          </a:xfrm>
          <a:prstGeom prst="rect">
            <a:avLst/>
          </a:prstGeom>
        </p:spPr>
      </p:pic>
      <p:sp>
        <p:nvSpPr>
          <p:cNvPr id="8" name="Text 3"/>
          <p:cNvSpPr/>
          <p:nvPr/>
        </p:nvSpPr>
        <p:spPr>
          <a:xfrm>
            <a:off x="4139327" y="2051804"/>
            <a:ext cx="1616750" cy="670798"/>
          </a:xfrm>
          <a:prstGeom prst="rect">
            <a:avLst/>
          </a:prstGeom>
          <a:noFill/>
          <a:ln/>
        </p:spPr>
        <p:txBody>
          <a:bodyPr wrap="squar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Sécurité Robuste</a:t>
            </a:r>
            <a:endParaRPr lang="en-US" sz="2100" dirty="0"/>
          </a:p>
        </p:txBody>
      </p:sp>
      <p:sp>
        <p:nvSpPr>
          <p:cNvPr id="9" name="Text 4"/>
          <p:cNvSpPr/>
          <p:nvPr/>
        </p:nvSpPr>
        <p:spPr>
          <a:xfrm>
            <a:off x="4139327" y="2851309"/>
            <a:ext cx="1616750" cy="1373505"/>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Profitez d'une authentification et autorisation avancées.</a:t>
            </a:r>
            <a:endParaRPr lang="en-US" sz="1650" dirty="0"/>
          </a:p>
        </p:txBody>
      </p:sp>
      <p:pic>
        <p:nvPicPr>
          <p:cNvPr id="10" name="Image 3" descr="preencoded.png"/>
          <p:cNvPicPr>
            <a:picLocks noChangeAspect="1"/>
          </p:cNvPicPr>
          <p:nvPr/>
        </p:nvPicPr>
        <p:blipFill>
          <a:blip r:embed="rId6"/>
          <a:stretch>
            <a:fillRect/>
          </a:stretch>
        </p:blipFill>
        <p:spPr>
          <a:xfrm>
            <a:off x="6024443" y="1961912"/>
            <a:ext cx="536734" cy="536734"/>
          </a:xfrm>
          <a:prstGeom prst="rect">
            <a:avLst/>
          </a:prstGeom>
        </p:spPr>
      </p:pic>
      <p:sp>
        <p:nvSpPr>
          <p:cNvPr id="11" name="Text 5"/>
          <p:cNvSpPr/>
          <p:nvPr/>
        </p:nvSpPr>
        <p:spPr>
          <a:xfrm>
            <a:off x="6775847" y="2051804"/>
            <a:ext cx="1616750" cy="335399"/>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ORM Intégré</a:t>
            </a:r>
            <a:endParaRPr lang="en-US" sz="2100" dirty="0"/>
          </a:p>
        </p:txBody>
      </p:sp>
      <p:sp>
        <p:nvSpPr>
          <p:cNvPr id="12" name="Text 6"/>
          <p:cNvSpPr/>
          <p:nvPr/>
        </p:nvSpPr>
        <p:spPr>
          <a:xfrm>
            <a:off x="6775847" y="2515910"/>
            <a:ext cx="1616750" cy="1716881"/>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Gérez vos bases de données avec un ORM puissant et intuitif.</a:t>
            </a:r>
            <a:endParaRPr lang="en-US" sz="1650" dirty="0"/>
          </a:p>
        </p:txBody>
      </p:sp>
      <p:pic>
        <p:nvPicPr>
          <p:cNvPr id="13" name="Image 4" descr="preencoded.png"/>
          <p:cNvPicPr>
            <a:picLocks noChangeAspect="1"/>
          </p:cNvPicPr>
          <p:nvPr/>
        </p:nvPicPr>
        <p:blipFill>
          <a:blip r:embed="rId7"/>
          <a:stretch>
            <a:fillRect/>
          </a:stretch>
        </p:blipFill>
        <p:spPr>
          <a:xfrm>
            <a:off x="751403" y="5035034"/>
            <a:ext cx="536734" cy="536734"/>
          </a:xfrm>
          <a:prstGeom prst="rect">
            <a:avLst/>
          </a:prstGeom>
        </p:spPr>
      </p:pic>
      <p:sp>
        <p:nvSpPr>
          <p:cNvPr id="14" name="Text 7"/>
          <p:cNvSpPr/>
          <p:nvPr/>
        </p:nvSpPr>
        <p:spPr>
          <a:xfrm>
            <a:off x="1502807" y="5124926"/>
            <a:ext cx="1616750" cy="670798"/>
          </a:xfrm>
          <a:prstGeom prst="rect">
            <a:avLst/>
          </a:prstGeom>
          <a:noFill/>
          <a:ln/>
        </p:spPr>
        <p:txBody>
          <a:bodyPr wrap="squar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Templates Multilingues</a:t>
            </a:r>
            <a:endParaRPr lang="en-US" sz="2100" dirty="0"/>
          </a:p>
        </p:txBody>
      </p:sp>
      <p:sp>
        <p:nvSpPr>
          <p:cNvPr id="15" name="Text 8"/>
          <p:cNvSpPr/>
          <p:nvPr/>
        </p:nvSpPr>
        <p:spPr>
          <a:xfrm>
            <a:off x="1502807" y="5924431"/>
            <a:ext cx="1616750" cy="1373505"/>
          </a:xfrm>
          <a:prstGeom prst="rect">
            <a:avLst/>
          </a:prstGeom>
          <a:noFill/>
          <a:ln/>
        </p:spPr>
        <p:txBody>
          <a:bodyPr wrap="square" lIns="0" tIns="0" rIns="0" bIns="0" rtlCol="0" anchor="t"/>
          <a:lstStyle/>
          <a:p>
            <a:pPr marL="0" indent="0" algn="l">
              <a:lnSpc>
                <a:spcPts val="2700"/>
              </a:lnSpc>
              <a:buNone/>
            </a:pPr>
            <a:r>
              <a:rPr lang="en-US" sz="1650" dirty="0">
                <a:solidFill>
                  <a:srgbClr val="CFD0D8"/>
                </a:solidFill>
                <a:latin typeface="Roboto" pitchFamily="34" charset="0"/>
                <a:ea typeface="Roboto" pitchFamily="34" charset="-122"/>
                <a:cs typeface="Roboto" pitchFamily="34" charset="-120"/>
              </a:rPr>
              <a:t>Facilitez l'internationalisation de vos applications.</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0796" y="643652"/>
            <a:ext cx="4974193" cy="581144"/>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Roboto Medium" pitchFamily="34" charset="0"/>
                <a:ea typeface="Roboto Medium" pitchFamily="34" charset="-122"/>
                <a:cs typeface="Roboto Medium" pitchFamily="34" charset="-120"/>
              </a:rPr>
              <a:t>Métriques Quantitatives</a:t>
            </a:r>
            <a:endParaRPr lang="en-US" sz="3650" dirty="0"/>
          </a:p>
        </p:txBody>
      </p:sp>
      <p:pic>
        <p:nvPicPr>
          <p:cNvPr id="3" name="Image 0" descr="preencoded.png"/>
          <p:cNvPicPr>
            <a:picLocks noChangeAspect="1"/>
          </p:cNvPicPr>
          <p:nvPr/>
        </p:nvPicPr>
        <p:blipFill>
          <a:blip r:embed="rId3"/>
          <a:stretch>
            <a:fillRect/>
          </a:stretch>
        </p:blipFill>
        <p:spPr>
          <a:xfrm>
            <a:off x="3316605" y="2783086"/>
            <a:ext cx="7997190" cy="7997190"/>
          </a:xfrm>
          <a:prstGeom prst="rect">
            <a:avLst/>
          </a:prstGeom>
        </p:spPr>
      </p:pic>
      <p:pic>
        <p:nvPicPr>
          <p:cNvPr id="4" name="Image 1" descr="preencoded.png"/>
          <p:cNvPicPr>
            <a:picLocks noChangeAspect="1"/>
          </p:cNvPicPr>
          <p:nvPr/>
        </p:nvPicPr>
        <p:blipFill>
          <a:blip r:embed="rId4"/>
          <a:stretch>
            <a:fillRect/>
          </a:stretch>
        </p:blipFill>
        <p:spPr>
          <a:xfrm>
            <a:off x="4387572" y="5437822"/>
            <a:ext cx="313730" cy="392192"/>
          </a:xfrm>
          <a:prstGeom prst="rect">
            <a:avLst/>
          </a:prstGeom>
        </p:spPr>
      </p:pic>
      <p:pic>
        <p:nvPicPr>
          <p:cNvPr id="5" name="Image 2" descr="preencoded.png"/>
          <p:cNvPicPr>
            <a:picLocks noChangeAspect="1"/>
          </p:cNvPicPr>
          <p:nvPr/>
        </p:nvPicPr>
        <p:blipFill>
          <a:blip r:embed="rId5"/>
          <a:stretch>
            <a:fillRect/>
          </a:stretch>
        </p:blipFill>
        <p:spPr>
          <a:xfrm>
            <a:off x="3316605" y="2783086"/>
            <a:ext cx="7997190" cy="7997190"/>
          </a:xfrm>
          <a:prstGeom prst="rect">
            <a:avLst/>
          </a:prstGeom>
        </p:spPr>
      </p:pic>
      <p:pic>
        <p:nvPicPr>
          <p:cNvPr id="6" name="Image 3" descr="preencoded.png"/>
          <p:cNvPicPr>
            <a:picLocks noChangeAspect="1"/>
          </p:cNvPicPr>
          <p:nvPr/>
        </p:nvPicPr>
        <p:blipFill>
          <a:blip r:embed="rId6"/>
          <a:stretch>
            <a:fillRect/>
          </a:stretch>
        </p:blipFill>
        <p:spPr>
          <a:xfrm>
            <a:off x="6010513" y="3814882"/>
            <a:ext cx="313730" cy="392192"/>
          </a:xfrm>
          <a:prstGeom prst="rect">
            <a:avLst/>
          </a:prstGeom>
        </p:spPr>
      </p:pic>
      <p:pic>
        <p:nvPicPr>
          <p:cNvPr id="7" name="Image 4" descr="preencoded.png"/>
          <p:cNvPicPr>
            <a:picLocks noChangeAspect="1"/>
          </p:cNvPicPr>
          <p:nvPr/>
        </p:nvPicPr>
        <p:blipFill>
          <a:blip r:embed="rId7"/>
          <a:stretch>
            <a:fillRect/>
          </a:stretch>
        </p:blipFill>
        <p:spPr>
          <a:xfrm>
            <a:off x="3316605" y="2783086"/>
            <a:ext cx="7997190" cy="7997190"/>
          </a:xfrm>
          <a:prstGeom prst="rect">
            <a:avLst/>
          </a:prstGeom>
        </p:spPr>
      </p:pic>
      <p:pic>
        <p:nvPicPr>
          <p:cNvPr id="8" name="Image 5" descr="preencoded.png"/>
          <p:cNvPicPr>
            <a:picLocks noChangeAspect="1"/>
          </p:cNvPicPr>
          <p:nvPr/>
        </p:nvPicPr>
        <p:blipFill>
          <a:blip r:embed="rId8"/>
          <a:stretch>
            <a:fillRect/>
          </a:stretch>
        </p:blipFill>
        <p:spPr>
          <a:xfrm>
            <a:off x="8305919" y="3814882"/>
            <a:ext cx="313730" cy="392192"/>
          </a:xfrm>
          <a:prstGeom prst="rect">
            <a:avLst/>
          </a:prstGeom>
        </p:spPr>
      </p:pic>
      <p:pic>
        <p:nvPicPr>
          <p:cNvPr id="9" name="Image 6" descr="preencoded.png"/>
          <p:cNvPicPr>
            <a:picLocks noChangeAspect="1"/>
          </p:cNvPicPr>
          <p:nvPr/>
        </p:nvPicPr>
        <p:blipFill>
          <a:blip r:embed="rId9"/>
          <a:stretch>
            <a:fillRect/>
          </a:stretch>
        </p:blipFill>
        <p:spPr>
          <a:xfrm>
            <a:off x="3316605" y="2783086"/>
            <a:ext cx="7997190" cy="7997190"/>
          </a:xfrm>
          <a:prstGeom prst="rect">
            <a:avLst/>
          </a:prstGeom>
        </p:spPr>
      </p:pic>
      <p:pic>
        <p:nvPicPr>
          <p:cNvPr id="10" name="Image 7" descr="preencoded.png"/>
          <p:cNvPicPr>
            <a:picLocks noChangeAspect="1"/>
          </p:cNvPicPr>
          <p:nvPr/>
        </p:nvPicPr>
        <p:blipFill>
          <a:blip r:embed="rId10"/>
          <a:stretch>
            <a:fillRect/>
          </a:stretch>
        </p:blipFill>
        <p:spPr>
          <a:xfrm>
            <a:off x="9928860" y="5437822"/>
            <a:ext cx="313730" cy="392192"/>
          </a:xfrm>
          <a:prstGeom prst="rect">
            <a:avLst/>
          </a:prstGeom>
        </p:spPr>
      </p:pic>
      <p:sp>
        <p:nvSpPr>
          <p:cNvPr id="11" name="Text 1"/>
          <p:cNvSpPr/>
          <p:nvPr/>
        </p:nvSpPr>
        <p:spPr>
          <a:xfrm>
            <a:off x="650796" y="6990874"/>
            <a:ext cx="13328809" cy="595074"/>
          </a:xfrm>
          <a:prstGeom prst="rect">
            <a:avLst/>
          </a:prstGeom>
          <a:noFill/>
          <a:ln/>
        </p:spPr>
        <p:txBody>
          <a:bodyPr wrap="square" lIns="0" tIns="0" rIns="0" bIns="0" rtlCol="0" anchor="t"/>
          <a:lstStyle/>
          <a:p>
            <a:pPr marL="0" indent="0" algn="l">
              <a:lnSpc>
                <a:spcPts val="2300"/>
              </a:lnSpc>
              <a:buNone/>
            </a:pPr>
            <a:r>
              <a:rPr lang="en-US" sz="1450" dirty="0">
                <a:solidFill>
                  <a:srgbClr val="CFD0D8"/>
                </a:solidFill>
                <a:latin typeface="Roboto" pitchFamily="34" charset="0"/>
                <a:ea typeface="Roboto" pitchFamily="34" charset="-122"/>
                <a:cs typeface="Roboto" pitchFamily="34" charset="-120"/>
              </a:rPr>
              <a:t>UNDER intègre un formalisme architectural rigoureux basé sur des métriques quantitatives. Cela assure une cohésion élevée, un couplage faible et une complexité déterministe pour chaque module. Ce niveau de précision garantit une qualité de code exceptionnelle et une maintenance simplifiée.</a:t>
            </a:r>
            <a:endParaRPr lang="en-US" sz="1450" dirty="0"/>
          </a:p>
        </p:txBody>
      </p:sp>
      <p:sp>
        <p:nvSpPr>
          <p:cNvPr id="12" name="Text 2"/>
          <p:cNvSpPr/>
          <p:nvPr/>
        </p:nvSpPr>
        <p:spPr>
          <a:xfrm>
            <a:off x="1050131" y="2895124"/>
            <a:ext cx="2324338" cy="290513"/>
          </a:xfrm>
          <a:prstGeom prst="rect">
            <a:avLst/>
          </a:prstGeom>
          <a:noFill/>
          <a:ln/>
        </p:spPr>
        <p:txBody>
          <a:bodyPr wrap="none" lIns="0" tIns="0" rIns="0" bIns="0" rtlCol="0" anchor="t"/>
          <a:lstStyle/>
          <a:p>
            <a:pPr marL="0" indent="0" algn="ctr">
              <a:lnSpc>
                <a:spcPts val="2250"/>
              </a:lnSpc>
              <a:buNone/>
            </a:pPr>
            <a:r>
              <a:rPr lang="en-US" sz="2000" dirty="0" smtClean="0">
                <a:solidFill>
                  <a:srgbClr val="FFFFFF"/>
                </a:solidFill>
                <a:latin typeface="Roboto Medium" pitchFamily="34" charset="0"/>
                <a:ea typeface="Roboto Medium" pitchFamily="34" charset="-122"/>
                <a:cs typeface="Roboto Medium" pitchFamily="34" charset="-120"/>
              </a:rPr>
              <a:t>Coefficient </a:t>
            </a:r>
            <a:r>
              <a:rPr lang="en-US" sz="2000" dirty="0" err="1" smtClean="0">
                <a:solidFill>
                  <a:srgbClr val="FFFFFF"/>
                </a:solidFill>
                <a:latin typeface="Roboto Medium" pitchFamily="34" charset="0"/>
                <a:ea typeface="Roboto Medium" pitchFamily="34" charset="-122"/>
                <a:cs typeface="Roboto Medium" pitchFamily="34" charset="-120"/>
              </a:rPr>
              <a:t>d’homogeneité</a:t>
            </a:r>
            <a:r>
              <a:rPr lang="en-US" sz="2000" dirty="0" smtClean="0">
                <a:solidFill>
                  <a:srgbClr val="FFFFFF"/>
                </a:solidFill>
                <a:latin typeface="Roboto Medium" pitchFamily="34" charset="0"/>
                <a:ea typeface="Roboto Medium" pitchFamily="34" charset="-122"/>
                <a:cs typeface="Roboto Medium" pitchFamily="34" charset="-120"/>
              </a:rPr>
              <a:t> </a:t>
            </a:r>
            <a:r>
              <a:rPr lang="en-US" sz="2000" dirty="0">
                <a:solidFill>
                  <a:srgbClr val="FFFFFF"/>
                </a:solidFill>
                <a:latin typeface="Roboto Medium" pitchFamily="34" charset="0"/>
                <a:ea typeface="Roboto Medium" pitchFamily="34" charset="-122"/>
                <a:cs typeface="Roboto Medium" pitchFamily="34" charset="-120"/>
              </a:rPr>
              <a:t>(CH)</a:t>
            </a:r>
            <a:endParaRPr lang="en-US" sz="2000" dirty="0"/>
          </a:p>
        </p:txBody>
      </p:sp>
      <p:sp>
        <p:nvSpPr>
          <p:cNvPr id="13" name="Text 3"/>
          <p:cNvSpPr/>
          <p:nvPr/>
        </p:nvSpPr>
        <p:spPr>
          <a:xfrm>
            <a:off x="650796" y="3297198"/>
            <a:ext cx="3123009" cy="595074"/>
          </a:xfrm>
          <a:prstGeom prst="rect">
            <a:avLst/>
          </a:prstGeom>
          <a:noFill/>
          <a:ln/>
        </p:spPr>
        <p:txBody>
          <a:bodyPr wrap="square" lIns="0" tIns="0" rIns="0" bIns="0" rtlCol="0" anchor="t"/>
          <a:lstStyle/>
          <a:p>
            <a:pPr marL="0" indent="0" algn="ctr">
              <a:lnSpc>
                <a:spcPts val="2300"/>
              </a:lnSpc>
              <a:buNone/>
            </a:pPr>
            <a:r>
              <a:rPr lang="en-US" sz="1450" dirty="0" err="1" smtClean="0">
                <a:solidFill>
                  <a:srgbClr val="CFD0D8"/>
                </a:solidFill>
                <a:latin typeface="Roboto" pitchFamily="34" charset="0"/>
                <a:ea typeface="Roboto" pitchFamily="34" charset="-122"/>
                <a:cs typeface="Roboto" pitchFamily="34" charset="-120"/>
              </a:rPr>
              <a:t>Mesure</a:t>
            </a:r>
            <a:r>
              <a:rPr lang="en-US" sz="1450" dirty="0" smtClean="0">
                <a:solidFill>
                  <a:srgbClr val="CFD0D8"/>
                </a:solidFill>
                <a:latin typeface="Roboto" pitchFamily="34" charset="0"/>
                <a:ea typeface="Roboto" pitchFamily="34" charset="-122"/>
                <a:cs typeface="Roboto" pitchFamily="34" charset="-120"/>
              </a:rPr>
              <a:t> de la </a:t>
            </a:r>
            <a:r>
              <a:rPr lang="en-US" sz="1450" dirty="0" err="1" smtClean="0">
                <a:solidFill>
                  <a:srgbClr val="CFD0D8"/>
                </a:solidFill>
                <a:latin typeface="Roboto" pitchFamily="34" charset="0"/>
                <a:ea typeface="Roboto" pitchFamily="34" charset="-122"/>
                <a:cs typeface="Roboto" pitchFamily="34" charset="-120"/>
              </a:rPr>
              <a:t>proximité</a:t>
            </a:r>
            <a:r>
              <a:rPr lang="en-US" sz="1450" dirty="0" smtClean="0">
                <a:solidFill>
                  <a:srgbClr val="CFD0D8"/>
                </a:solidFill>
                <a:latin typeface="Roboto" pitchFamily="34" charset="0"/>
                <a:ea typeface="Roboto" pitchFamily="34" charset="-122"/>
                <a:cs typeface="Roboto" pitchFamily="34" charset="-120"/>
              </a:rPr>
              <a:t> </a:t>
            </a:r>
            <a:r>
              <a:rPr lang="en-US" sz="1450" dirty="0" err="1" smtClean="0">
                <a:solidFill>
                  <a:srgbClr val="CFD0D8"/>
                </a:solidFill>
                <a:latin typeface="Roboto" pitchFamily="34" charset="0"/>
                <a:ea typeface="Roboto" pitchFamily="34" charset="-122"/>
                <a:cs typeface="Roboto" pitchFamily="34" charset="-120"/>
              </a:rPr>
              <a:t>sémantique</a:t>
            </a:r>
            <a:r>
              <a:rPr lang="en-US" sz="1450" dirty="0" smtClean="0">
                <a:solidFill>
                  <a:srgbClr val="CFD0D8"/>
                </a:solidFill>
                <a:latin typeface="Roboto" pitchFamily="34" charset="0"/>
                <a:ea typeface="Roboto" pitchFamily="34" charset="-122"/>
                <a:cs typeface="Roboto" pitchFamily="34" charset="-120"/>
              </a:rPr>
              <a:t> et </a:t>
            </a:r>
            <a:r>
              <a:rPr lang="en-US" sz="1450" dirty="0" err="1" smtClean="0">
                <a:solidFill>
                  <a:srgbClr val="CFD0D8"/>
                </a:solidFill>
                <a:latin typeface="Roboto" pitchFamily="34" charset="0"/>
                <a:ea typeface="Roboto" pitchFamily="34" charset="-122"/>
                <a:cs typeface="Roboto" pitchFamily="34" charset="-120"/>
              </a:rPr>
              <a:t>architecturale</a:t>
            </a:r>
            <a:r>
              <a:rPr lang="en-US" sz="1450" dirty="0" smtClean="0">
                <a:solidFill>
                  <a:srgbClr val="CFD0D8"/>
                </a:solidFill>
                <a:latin typeface="Roboto" pitchFamily="34" charset="0"/>
                <a:ea typeface="Roboto" pitchFamily="34" charset="-122"/>
                <a:cs typeface="Roboto" pitchFamily="34" charset="-120"/>
              </a:rPr>
              <a:t> entre 2 </a:t>
            </a:r>
            <a:r>
              <a:rPr lang="en-US" sz="1450" dirty="0" err="1" smtClean="0">
                <a:solidFill>
                  <a:srgbClr val="CFD0D8"/>
                </a:solidFill>
                <a:latin typeface="Roboto" pitchFamily="34" charset="0"/>
                <a:ea typeface="Roboto" pitchFamily="34" charset="-122"/>
                <a:cs typeface="Roboto" pitchFamily="34" charset="-120"/>
              </a:rPr>
              <a:t>composants</a:t>
            </a:r>
            <a:endParaRPr lang="en-US" sz="1450" dirty="0"/>
          </a:p>
        </p:txBody>
      </p:sp>
      <p:sp>
        <p:nvSpPr>
          <p:cNvPr id="14" name="Text 4"/>
          <p:cNvSpPr/>
          <p:nvPr/>
        </p:nvSpPr>
        <p:spPr>
          <a:xfrm>
            <a:off x="4451985" y="1596628"/>
            <a:ext cx="2324338" cy="290513"/>
          </a:xfrm>
          <a:prstGeom prst="rect">
            <a:avLst/>
          </a:prstGeom>
          <a:noFill/>
          <a:ln/>
        </p:spPr>
        <p:txBody>
          <a:bodyPr wrap="none" lIns="0" tIns="0" rIns="0" bIns="0" rtlCol="0" anchor="t"/>
          <a:lstStyle/>
          <a:p>
            <a:pPr marL="0" indent="0" algn="ctr">
              <a:lnSpc>
                <a:spcPts val="2250"/>
              </a:lnSpc>
              <a:buNone/>
            </a:pPr>
            <a:r>
              <a:rPr lang="en-US" sz="2000" dirty="0" smtClean="0">
                <a:solidFill>
                  <a:srgbClr val="FFFFFF"/>
                </a:solidFill>
                <a:latin typeface="Roboto Medium" pitchFamily="34" charset="0"/>
                <a:ea typeface="Roboto Medium" pitchFamily="34" charset="-122"/>
                <a:cs typeface="Roboto Medium" pitchFamily="34" charset="-120"/>
              </a:rPr>
              <a:t>Coefficient de </a:t>
            </a:r>
            <a:r>
              <a:rPr lang="en-US" sz="2000" dirty="0" err="1" smtClean="0">
                <a:solidFill>
                  <a:srgbClr val="FFFFFF"/>
                </a:solidFill>
                <a:latin typeface="Roboto Medium" pitchFamily="34" charset="0"/>
                <a:ea typeface="Roboto Medium" pitchFamily="34" charset="-122"/>
                <a:cs typeface="Roboto Medium" pitchFamily="34" charset="-120"/>
              </a:rPr>
              <a:t>dépendance</a:t>
            </a:r>
            <a:r>
              <a:rPr lang="en-US" sz="2000" dirty="0" smtClean="0">
                <a:solidFill>
                  <a:srgbClr val="FFFFFF"/>
                </a:solidFill>
                <a:latin typeface="Roboto Medium" pitchFamily="34" charset="0"/>
                <a:ea typeface="Roboto Medium" pitchFamily="34" charset="-122"/>
                <a:cs typeface="Roboto Medium" pitchFamily="34" charset="-120"/>
              </a:rPr>
              <a:t> </a:t>
            </a:r>
            <a:r>
              <a:rPr lang="en-US" sz="2000" dirty="0">
                <a:solidFill>
                  <a:srgbClr val="FFFFFF"/>
                </a:solidFill>
                <a:latin typeface="Roboto Medium" pitchFamily="34" charset="0"/>
                <a:ea typeface="Roboto Medium" pitchFamily="34" charset="-122"/>
                <a:cs typeface="Roboto Medium" pitchFamily="34" charset="-120"/>
              </a:rPr>
              <a:t>(</a:t>
            </a:r>
            <a:r>
              <a:rPr lang="en-US" sz="2000" dirty="0" smtClean="0">
                <a:solidFill>
                  <a:srgbClr val="FFFFFF"/>
                </a:solidFill>
                <a:latin typeface="Roboto Medium" pitchFamily="34" charset="0"/>
                <a:ea typeface="Roboto Medium" pitchFamily="34" charset="-122"/>
                <a:cs typeface="Roboto Medium" pitchFamily="34" charset="-120"/>
              </a:rPr>
              <a:t>CD)</a:t>
            </a:r>
            <a:endParaRPr lang="en-US" sz="2000" dirty="0"/>
          </a:p>
        </p:txBody>
      </p:sp>
      <p:sp>
        <p:nvSpPr>
          <p:cNvPr id="15" name="Text 5"/>
          <p:cNvSpPr/>
          <p:nvPr/>
        </p:nvSpPr>
        <p:spPr>
          <a:xfrm>
            <a:off x="4052649" y="1998702"/>
            <a:ext cx="3123128" cy="595074"/>
          </a:xfrm>
          <a:prstGeom prst="rect">
            <a:avLst/>
          </a:prstGeom>
          <a:noFill/>
          <a:ln/>
        </p:spPr>
        <p:txBody>
          <a:bodyPr wrap="square" lIns="0" tIns="0" rIns="0" bIns="0" rtlCol="0" anchor="t"/>
          <a:lstStyle/>
          <a:p>
            <a:pPr marL="0" indent="0" algn="ctr">
              <a:lnSpc>
                <a:spcPts val="2300"/>
              </a:lnSpc>
              <a:buNone/>
            </a:pPr>
            <a:r>
              <a:rPr lang="en-US" sz="1450" dirty="0" err="1" smtClean="0">
                <a:solidFill>
                  <a:srgbClr val="CFD0D8"/>
                </a:solidFill>
                <a:latin typeface="Roboto" pitchFamily="34" charset="0"/>
                <a:ea typeface="Roboto" pitchFamily="34" charset="-122"/>
                <a:cs typeface="Roboto" pitchFamily="34" charset="-120"/>
              </a:rPr>
              <a:t>Mesure</a:t>
            </a:r>
            <a:r>
              <a:rPr lang="en-US" sz="1450" dirty="0" smtClean="0">
                <a:solidFill>
                  <a:srgbClr val="CFD0D8"/>
                </a:solidFill>
                <a:latin typeface="Roboto" pitchFamily="34" charset="0"/>
                <a:ea typeface="Roboto" pitchFamily="34" charset="-122"/>
                <a:cs typeface="Roboto" pitchFamily="34" charset="-120"/>
              </a:rPr>
              <a:t> la </a:t>
            </a:r>
            <a:r>
              <a:rPr lang="en-US" sz="1450" dirty="0" err="1" smtClean="0">
                <a:solidFill>
                  <a:srgbClr val="CFD0D8"/>
                </a:solidFill>
                <a:latin typeface="Roboto" pitchFamily="34" charset="0"/>
                <a:ea typeface="Roboto" pitchFamily="34" charset="-122"/>
                <a:cs typeface="Roboto" pitchFamily="34" charset="-120"/>
              </a:rPr>
              <a:t>dépendance</a:t>
            </a:r>
            <a:r>
              <a:rPr lang="en-US" sz="1450" dirty="0" smtClean="0">
                <a:solidFill>
                  <a:srgbClr val="CFD0D8"/>
                </a:solidFill>
                <a:latin typeface="Roboto" pitchFamily="34" charset="0"/>
                <a:ea typeface="Roboto" pitchFamily="34" charset="-122"/>
                <a:cs typeface="Roboto" pitchFamily="34" charset="-120"/>
              </a:rPr>
              <a:t> d’un </a:t>
            </a:r>
            <a:r>
              <a:rPr lang="en-US" sz="1450" dirty="0" err="1" smtClean="0">
                <a:solidFill>
                  <a:srgbClr val="CFD0D8"/>
                </a:solidFill>
                <a:latin typeface="Roboto" pitchFamily="34" charset="0"/>
                <a:ea typeface="Roboto" pitchFamily="34" charset="-122"/>
                <a:cs typeface="Roboto" pitchFamily="34" charset="-120"/>
              </a:rPr>
              <a:t>composant</a:t>
            </a:r>
            <a:r>
              <a:rPr lang="en-US" sz="1450" dirty="0" smtClean="0">
                <a:solidFill>
                  <a:srgbClr val="CFD0D8"/>
                </a:solidFill>
                <a:latin typeface="Roboto" pitchFamily="34" charset="0"/>
                <a:ea typeface="Roboto" pitchFamily="34" charset="-122"/>
                <a:cs typeface="Roboto" pitchFamily="34" charset="-120"/>
              </a:rPr>
              <a:t> A pour un </a:t>
            </a:r>
            <a:r>
              <a:rPr lang="en-US" sz="1450" dirty="0" err="1" smtClean="0">
                <a:solidFill>
                  <a:srgbClr val="CFD0D8"/>
                </a:solidFill>
                <a:latin typeface="Roboto" pitchFamily="34" charset="0"/>
                <a:ea typeface="Roboto" pitchFamily="34" charset="-122"/>
                <a:cs typeface="Roboto" pitchFamily="34" charset="-120"/>
              </a:rPr>
              <a:t>composant</a:t>
            </a:r>
            <a:r>
              <a:rPr lang="en-US" sz="1450" dirty="0" smtClean="0">
                <a:solidFill>
                  <a:srgbClr val="CFD0D8"/>
                </a:solidFill>
                <a:latin typeface="Roboto" pitchFamily="34" charset="0"/>
                <a:ea typeface="Roboto" pitchFamily="34" charset="-122"/>
                <a:cs typeface="Roboto" pitchFamily="34" charset="-120"/>
              </a:rPr>
              <a:t> B.</a:t>
            </a:r>
            <a:endParaRPr lang="en-US" sz="1450" dirty="0"/>
          </a:p>
        </p:txBody>
      </p:sp>
      <p:sp>
        <p:nvSpPr>
          <p:cNvPr id="16" name="Text 6"/>
          <p:cNvSpPr/>
          <p:nvPr/>
        </p:nvSpPr>
        <p:spPr>
          <a:xfrm>
            <a:off x="8222575" y="1756668"/>
            <a:ext cx="3091220" cy="290513"/>
          </a:xfrm>
          <a:prstGeom prst="rect">
            <a:avLst/>
          </a:prstGeom>
          <a:noFill/>
          <a:ln/>
        </p:spPr>
        <p:txBody>
          <a:bodyPr wrap="none" lIns="0" tIns="0" rIns="0" bIns="0" rtlCol="0" anchor="t"/>
          <a:lstStyle/>
          <a:p>
            <a:pPr marL="0" indent="0" algn="ctr">
              <a:lnSpc>
                <a:spcPts val="2250"/>
              </a:lnSpc>
              <a:buNone/>
            </a:pPr>
            <a:r>
              <a:rPr lang="en-US" sz="1800" dirty="0" smtClean="0">
                <a:solidFill>
                  <a:srgbClr val="FFFFFF"/>
                </a:solidFill>
                <a:latin typeface="Roboto Medium" pitchFamily="34" charset="0"/>
                <a:ea typeface="Roboto Medium" pitchFamily="34" charset="-122"/>
                <a:cs typeface="Roboto Medium" pitchFamily="34" charset="-120"/>
              </a:rPr>
              <a:t>Coefficient </a:t>
            </a:r>
            <a:r>
              <a:rPr lang="en-US" sz="1800" dirty="0" err="1" smtClean="0">
                <a:solidFill>
                  <a:srgbClr val="FFFFFF"/>
                </a:solidFill>
                <a:latin typeface="Roboto Medium" pitchFamily="34" charset="0"/>
                <a:ea typeface="Roboto Medium" pitchFamily="34" charset="-122"/>
                <a:cs typeface="Roboto Medium" pitchFamily="34" charset="-120"/>
              </a:rPr>
              <a:t>d’homogenéisation</a:t>
            </a:r>
            <a:r>
              <a:rPr lang="en-US" sz="1800" dirty="0" smtClean="0">
                <a:solidFill>
                  <a:srgbClr val="FFFFFF"/>
                </a:solidFill>
                <a:latin typeface="Roboto Medium" pitchFamily="34" charset="0"/>
                <a:ea typeface="Roboto Medium" pitchFamily="34" charset="-122"/>
                <a:cs typeface="Roboto Medium" pitchFamily="34" charset="-120"/>
              </a:rPr>
              <a:t> </a:t>
            </a:r>
            <a:r>
              <a:rPr lang="en-US" sz="1800" dirty="0">
                <a:solidFill>
                  <a:srgbClr val="FFFFFF"/>
                </a:solidFill>
                <a:latin typeface="Roboto Medium" pitchFamily="34" charset="0"/>
                <a:ea typeface="Roboto Medium" pitchFamily="34" charset="-122"/>
                <a:cs typeface="Roboto Medium" pitchFamily="34" charset="-120"/>
              </a:rPr>
              <a:t>(</a:t>
            </a:r>
            <a:r>
              <a:rPr lang="en-US" sz="1800" dirty="0" smtClean="0">
                <a:solidFill>
                  <a:srgbClr val="FFFFFF"/>
                </a:solidFill>
                <a:latin typeface="Roboto Medium" pitchFamily="34" charset="0"/>
                <a:ea typeface="Roboto Medium" pitchFamily="34" charset="-122"/>
                <a:cs typeface="Roboto Medium" pitchFamily="34" charset="-120"/>
              </a:rPr>
              <a:t>CHO)</a:t>
            </a:r>
            <a:endParaRPr lang="en-US" sz="1800" dirty="0"/>
          </a:p>
        </p:txBody>
      </p:sp>
      <p:sp>
        <p:nvSpPr>
          <p:cNvPr id="17" name="Text 7"/>
          <p:cNvSpPr/>
          <p:nvPr/>
        </p:nvSpPr>
        <p:spPr>
          <a:xfrm>
            <a:off x="7733467" y="2147531"/>
            <a:ext cx="3123009" cy="595074"/>
          </a:xfrm>
          <a:prstGeom prst="rect">
            <a:avLst/>
          </a:prstGeom>
          <a:noFill/>
          <a:ln/>
        </p:spPr>
        <p:txBody>
          <a:bodyPr wrap="square" lIns="0" tIns="0" rIns="0" bIns="0" rtlCol="0" anchor="t"/>
          <a:lstStyle/>
          <a:p>
            <a:pPr marL="0" indent="0" algn="ctr">
              <a:lnSpc>
                <a:spcPts val="2300"/>
              </a:lnSpc>
              <a:buNone/>
            </a:pPr>
            <a:r>
              <a:rPr lang="en-US" sz="1450" dirty="0" err="1" smtClean="0">
                <a:solidFill>
                  <a:srgbClr val="CFD0D8"/>
                </a:solidFill>
                <a:latin typeface="Roboto" pitchFamily="34" charset="0"/>
                <a:ea typeface="Roboto" pitchFamily="34" charset="-122"/>
                <a:cs typeface="Roboto" pitchFamily="34" charset="-120"/>
              </a:rPr>
              <a:t>Mésure</a:t>
            </a:r>
            <a:r>
              <a:rPr lang="en-US" sz="1450" dirty="0" smtClean="0">
                <a:solidFill>
                  <a:srgbClr val="CFD0D8"/>
                </a:solidFill>
                <a:latin typeface="Roboto" pitchFamily="34" charset="0"/>
                <a:ea typeface="Roboto" pitchFamily="34" charset="-122"/>
                <a:cs typeface="Roboto" pitchFamily="34" charset="-120"/>
              </a:rPr>
              <a:t> le rapprochement </a:t>
            </a:r>
            <a:r>
              <a:rPr lang="en-US" sz="1450" dirty="0" err="1" smtClean="0">
                <a:solidFill>
                  <a:srgbClr val="CFD0D8"/>
                </a:solidFill>
                <a:latin typeface="Roboto" pitchFamily="34" charset="0"/>
                <a:ea typeface="Roboto" pitchFamily="34" charset="-122"/>
                <a:cs typeface="Roboto" pitchFamily="34" charset="-120"/>
              </a:rPr>
              <a:t>crée</a:t>
            </a:r>
            <a:r>
              <a:rPr lang="en-US" sz="1450" dirty="0" smtClean="0">
                <a:solidFill>
                  <a:srgbClr val="CFD0D8"/>
                </a:solidFill>
                <a:latin typeface="Roboto" pitchFamily="34" charset="0"/>
                <a:ea typeface="Roboto" pitchFamily="34" charset="-122"/>
                <a:cs typeface="Roboto" pitchFamily="34" charset="-120"/>
              </a:rPr>
              <a:t> par </a:t>
            </a:r>
            <a:r>
              <a:rPr lang="en-US" sz="1450" dirty="0" err="1" smtClean="0">
                <a:solidFill>
                  <a:srgbClr val="CFD0D8"/>
                </a:solidFill>
                <a:latin typeface="Roboto" pitchFamily="34" charset="0"/>
                <a:ea typeface="Roboto" pitchFamily="34" charset="-122"/>
                <a:cs typeface="Roboto" pitchFamily="34" charset="-120"/>
              </a:rPr>
              <a:t>une</a:t>
            </a:r>
            <a:r>
              <a:rPr lang="en-US" sz="1450" dirty="0" smtClean="0">
                <a:solidFill>
                  <a:srgbClr val="CFD0D8"/>
                </a:solidFill>
                <a:latin typeface="Roboto" pitchFamily="34" charset="0"/>
                <a:ea typeface="Roboto" pitchFamily="34" charset="-122"/>
                <a:cs typeface="Roboto" pitchFamily="34" charset="-120"/>
              </a:rPr>
              <a:t> façade entre 2 </a:t>
            </a:r>
            <a:r>
              <a:rPr lang="en-US" sz="1450" dirty="0" err="1" smtClean="0">
                <a:solidFill>
                  <a:srgbClr val="CFD0D8"/>
                </a:solidFill>
                <a:latin typeface="Roboto" pitchFamily="34" charset="0"/>
                <a:ea typeface="Roboto" pitchFamily="34" charset="-122"/>
                <a:cs typeface="Roboto" pitchFamily="34" charset="-120"/>
              </a:rPr>
              <a:t>composants</a:t>
            </a:r>
            <a:endParaRPr lang="en-US" sz="1450" dirty="0"/>
          </a:p>
        </p:txBody>
      </p:sp>
      <p:sp>
        <p:nvSpPr>
          <p:cNvPr id="18" name="Text 8"/>
          <p:cNvSpPr/>
          <p:nvPr/>
        </p:nvSpPr>
        <p:spPr>
          <a:xfrm>
            <a:off x="11104721" y="2895124"/>
            <a:ext cx="2626519" cy="290513"/>
          </a:xfrm>
          <a:prstGeom prst="rect">
            <a:avLst/>
          </a:prstGeom>
          <a:noFill/>
          <a:ln/>
        </p:spPr>
        <p:txBody>
          <a:bodyPr wrap="none" lIns="0" tIns="0" rIns="0" bIns="0" rtlCol="0" anchor="t"/>
          <a:lstStyle/>
          <a:p>
            <a:pPr marL="0" indent="0" algn="ctr">
              <a:lnSpc>
                <a:spcPts val="2250"/>
              </a:lnSpc>
              <a:buNone/>
            </a:pPr>
            <a:r>
              <a:rPr lang="en-US" sz="1800" dirty="0">
                <a:solidFill>
                  <a:srgbClr val="FFFFFF"/>
                </a:solidFill>
                <a:latin typeface="Roboto Medium" pitchFamily="34" charset="0"/>
                <a:ea typeface="Roboto Medium" pitchFamily="34" charset="-122"/>
                <a:cs typeface="Roboto Medium" pitchFamily="34" charset="-120"/>
              </a:rPr>
              <a:t>Formalisme Architectural</a:t>
            </a:r>
            <a:endParaRPr lang="en-US" sz="1800" dirty="0"/>
          </a:p>
        </p:txBody>
      </p:sp>
      <p:sp>
        <p:nvSpPr>
          <p:cNvPr id="19" name="Text 9"/>
          <p:cNvSpPr/>
          <p:nvPr/>
        </p:nvSpPr>
        <p:spPr>
          <a:xfrm>
            <a:off x="10856476" y="3297198"/>
            <a:ext cx="3123128" cy="595074"/>
          </a:xfrm>
          <a:prstGeom prst="rect">
            <a:avLst/>
          </a:prstGeom>
          <a:noFill/>
          <a:ln/>
        </p:spPr>
        <p:txBody>
          <a:bodyPr wrap="square" lIns="0" tIns="0" rIns="0" bIns="0" rtlCol="0" anchor="t"/>
          <a:lstStyle/>
          <a:p>
            <a:pPr marL="0" indent="0" algn="ctr">
              <a:lnSpc>
                <a:spcPts val="2300"/>
              </a:lnSpc>
              <a:buNone/>
            </a:pPr>
            <a:r>
              <a:rPr lang="en-US" sz="1450" dirty="0">
                <a:solidFill>
                  <a:srgbClr val="CFD0D8"/>
                </a:solidFill>
                <a:latin typeface="Roboto" pitchFamily="34" charset="0"/>
                <a:ea typeface="Roboto" pitchFamily="34" charset="-122"/>
                <a:cs typeface="Roboto" pitchFamily="34" charset="-120"/>
              </a:rPr>
              <a:t>Une rigueur basée sur des métriques garantit la qualité.</a:t>
            </a:r>
            <a:endParaRPr lang="en-US" sz="1450" dirty="0"/>
          </a:p>
        </p:txBody>
      </p:sp>
      <p:sp>
        <p:nvSpPr>
          <p:cNvPr id="20" name="ZoneTexte 19"/>
          <p:cNvSpPr txBox="1"/>
          <p:nvPr/>
        </p:nvSpPr>
        <p:spPr>
          <a:xfrm>
            <a:off x="11437257" y="7641528"/>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205299" y="564833"/>
            <a:ext cx="5189220" cy="641866"/>
          </a:xfrm>
          <a:prstGeom prst="rect">
            <a:avLst/>
          </a:prstGeom>
          <a:noFill/>
          <a:ln/>
        </p:spPr>
        <p:txBody>
          <a:bodyPr wrap="none" lIns="0" tIns="0" rIns="0" bIns="0" rtlCol="0" anchor="t"/>
          <a:lstStyle/>
          <a:p>
            <a:pPr marL="0" indent="0" algn="l">
              <a:lnSpc>
                <a:spcPts val="5050"/>
              </a:lnSpc>
              <a:buNone/>
            </a:pPr>
            <a:r>
              <a:rPr lang="en-US" sz="4000" dirty="0">
                <a:solidFill>
                  <a:srgbClr val="FFFFFF"/>
                </a:solidFill>
                <a:latin typeface="Roboto Medium" pitchFamily="34" charset="0"/>
                <a:ea typeface="Roboto Medium" pitchFamily="34" charset="-122"/>
                <a:cs typeface="Roboto Medium" pitchFamily="34" charset="-120"/>
              </a:rPr>
              <a:t>Sécurité et Conformité</a:t>
            </a:r>
            <a:endParaRPr lang="en-US" sz="4000" dirty="0"/>
          </a:p>
        </p:txBody>
      </p:sp>
      <p:sp>
        <p:nvSpPr>
          <p:cNvPr id="4" name="Shape 1"/>
          <p:cNvSpPr/>
          <p:nvPr/>
        </p:nvSpPr>
        <p:spPr>
          <a:xfrm>
            <a:off x="6436281" y="1514713"/>
            <a:ext cx="22860" cy="4606052"/>
          </a:xfrm>
          <a:prstGeom prst="roundRect">
            <a:avLst>
              <a:gd name="adj" fmla="val 377401"/>
            </a:avLst>
          </a:prstGeom>
          <a:solidFill>
            <a:srgbClr val="313E80"/>
          </a:solidFill>
          <a:ln/>
        </p:spPr>
      </p:sp>
      <p:sp>
        <p:nvSpPr>
          <p:cNvPr id="5" name="Shape 2"/>
          <p:cNvSpPr/>
          <p:nvPr/>
        </p:nvSpPr>
        <p:spPr>
          <a:xfrm>
            <a:off x="6644461" y="1734264"/>
            <a:ext cx="616148" cy="22860"/>
          </a:xfrm>
          <a:prstGeom prst="roundRect">
            <a:avLst>
              <a:gd name="adj" fmla="val 377401"/>
            </a:avLst>
          </a:prstGeom>
          <a:solidFill>
            <a:srgbClr val="313E80"/>
          </a:solidFill>
          <a:ln/>
        </p:spPr>
      </p:sp>
      <p:sp>
        <p:nvSpPr>
          <p:cNvPr id="6" name="Shape 3"/>
          <p:cNvSpPr/>
          <p:nvPr/>
        </p:nvSpPr>
        <p:spPr>
          <a:xfrm>
            <a:off x="6205240" y="1514713"/>
            <a:ext cx="462082" cy="462082"/>
          </a:xfrm>
          <a:prstGeom prst="roundRect">
            <a:avLst>
              <a:gd name="adj" fmla="val 18671"/>
            </a:avLst>
          </a:prstGeom>
          <a:solidFill>
            <a:srgbClr val="182567"/>
          </a:solidFill>
          <a:ln w="7620">
            <a:solidFill>
              <a:srgbClr val="313E80"/>
            </a:solidFill>
            <a:prstDash val="solid"/>
          </a:ln>
        </p:spPr>
      </p:sp>
      <p:pic>
        <p:nvPicPr>
          <p:cNvPr id="7" name="Image 1" descr="preencoded.png"/>
          <p:cNvPicPr>
            <a:picLocks noChangeAspect="1"/>
          </p:cNvPicPr>
          <p:nvPr/>
        </p:nvPicPr>
        <p:blipFill>
          <a:blip r:embed="rId4"/>
          <a:stretch>
            <a:fillRect/>
          </a:stretch>
        </p:blipFill>
        <p:spPr>
          <a:xfrm>
            <a:off x="6282214" y="1553170"/>
            <a:ext cx="308015" cy="385048"/>
          </a:xfrm>
          <a:prstGeom prst="rect">
            <a:avLst/>
          </a:prstGeom>
        </p:spPr>
      </p:pic>
      <p:sp>
        <p:nvSpPr>
          <p:cNvPr id="8" name="Text 4"/>
          <p:cNvSpPr/>
          <p:nvPr/>
        </p:nvSpPr>
        <p:spPr>
          <a:xfrm>
            <a:off x="7463433" y="1585317"/>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Sécurité Intégrée</a:t>
            </a:r>
            <a:endParaRPr lang="en-US" sz="2000" dirty="0"/>
          </a:p>
        </p:txBody>
      </p:sp>
      <p:sp>
        <p:nvSpPr>
          <p:cNvPr id="9" name="Text 5"/>
          <p:cNvSpPr/>
          <p:nvPr/>
        </p:nvSpPr>
        <p:spPr>
          <a:xfrm>
            <a:off x="7463433" y="2029539"/>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Protection complète contre les menaces courantes.</a:t>
            </a:r>
            <a:endParaRPr lang="en-US" sz="1600" dirty="0"/>
          </a:p>
        </p:txBody>
      </p:sp>
      <p:sp>
        <p:nvSpPr>
          <p:cNvPr id="10" name="Shape 6"/>
          <p:cNvSpPr/>
          <p:nvPr/>
        </p:nvSpPr>
        <p:spPr>
          <a:xfrm>
            <a:off x="6644461" y="2988469"/>
            <a:ext cx="616148" cy="22860"/>
          </a:xfrm>
          <a:prstGeom prst="roundRect">
            <a:avLst>
              <a:gd name="adj" fmla="val 377401"/>
            </a:avLst>
          </a:prstGeom>
          <a:solidFill>
            <a:srgbClr val="313E80"/>
          </a:solidFill>
          <a:ln/>
        </p:spPr>
      </p:sp>
      <p:sp>
        <p:nvSpPr>
          <p:cNvPr id="11" name="Shape 7"/>
          <p:cNvSpPr/>
          <p:nvPr/>
        </p:nvSpPr>
        <p:spPr>
          <a:xfrm>
            <a:off x="6205240" y="2768918"/>
            <a:ext cx="462082" cy="462082"/>
          </a:xfrm>
          <a:prstGeom prst="roundRect">
            <a:avLst>
              <a:gd name="adj" fmla="val 18671"/>
            </a:avLst>
          </a:prstGeom>
          <a:solidFill>
            <a:srgbClr val="182567"/>
          </a:solidFill>
          <a:ln w="7620">
            <a:solidFill>
              <a:srgbClr val="313E80"/>
            </a:solidFill>
            <a:prstDash val="solid"/>
          </a:ln>
        </p:spPr>
      </p:sp>
      <p:pic>
        <p:nvPicPr>
          <p:cNvPr id="12" name="Image 2" descr="preencoded.png"/>
          <p:cNvPicPr>
            <a:picLocks noChangeAspect="1"/>
          </p:cNvPicPr>
          <p:nvPr/>
        </p:nvPicPr>
        <p:blipFill>
          <a:blip r:embed="rId5"/>
          <a:stretch>
            <a:fillRect/>
          </a:stretch>
        </p:blipFill>
        <p:spPr>
          <a:xfrm>
            <a:off x="6282214" y="2807375"/>
            <a:ext cx="308015" cy="385048"/>
          </a:xfrm>
          <a:prstGeom prst="rect">
            <a:avLst/>
          </a:prstGeom>
        </p:spPr>
      </p:pic>
      <p:sp>
        <p:nvSpPr>
          <p:cNvPr id="13" name="Text 8"/>
          <p:cNvSpPr/>
          <p:nvPr/>
        </p:nvSpPr>
        <p:spPr>
          <a:xfrm>
            <a:off x="7463433" y="2839522"/>
            <a:ext cx="2567583"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Authentification Forte</a:t>
            </a:r>
            <a:endParaRPr lang="en-US" sz="2000" dirty="0"/>
          </a:p>
        </p:txBody>
      </p:sp>
      <p:sp>
        <p:nvSpPr>
          <p:cNvPr id="14" name="Text 9"/>
          <p:cNvSpPr/>
          <p:nvPr/>
        </p:nvSpPr>
        <p:spPr>
          <a:xfrm>
            <a:off x="7463433" y="3283744"/>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Gestion robuste des identités utilisateur.</a:t>
            </a:r>
            <a:endParaRPr lang="en-US" sz="1600" dirty="0"/>
          </a:p>
        </p:txBody>
      </p:sp>
      <p:sp>
        <p:nvSpPr>
          <p:cNvPr id="15" name="Shape 10"/>
          <p:cNvSpPr/>
          <p:nvPr/>
        </p:nvSpPr>
        <p:spPr>
          <a:xfrm>
            <a:off x="6644461" y="4242673"/>
            <a:ext cx="616148" cy="22860"/>
          </a:xfrm>
          <a:prstGeom prst="roundRect">
            <a:avLst>
              <a:gd name="adj" fmla="val 377401"/>
            </a:avLst>
          </a:prstGeom>
          <a:solidFill>
            <a:srgbClr val="313E80"/>
          </a:solidFill>
          <a:ln/>
        </p:spPr>
      </p:sp>
      <p:sp>
        <p:nvSpPr>
          <p:cNvPr id="16" name="Shape 11"/>
          <p:cNvSpPr/>
          <p:nvPr/>
        </p:nvSpPr>
        <p:spPr>
          <a:xfrm>
            <a:off x="6205240" y="4023122"/>
            <a:ext cx="462082" cy="462082"/>
          </a:xfrm>
          <a:prstGeom prst="roundRect">
            <a:avLst>
              <a:gd name="adj" fmla="val 18671"/>
            </a:avLst>
          </a:prstGeom>
          <a:solidFill>
            <a:srgbClr val="182567"/>
          </a:solidFill>
          <a:ln w="7620">
            <a:solidFill>
              <a:srgbClr val="313E80"/>
            </a:solidFill>
            <a:prstDash val="solid"/>
          </a:ln>
        </p:spPr>
      </p:sp>
      <p:pic>
        <p:nvPicPr>
          <p:cNvPr id="17" name="Image 3" descr="preencoded.png"/>
          <p:cNvPicPr>
            <a:picLocks noChangeAspect="1"/>
          </p:cNvPicPr>
          <p:nvPr/>
        </p:nvPicPr>
        <p:blipFill>
          <a:blip r:embed="rId6"/>
          <a:stretch>
            <a:fillRect/>
          </a:stretch>
        </p:blipFill>
        <p:spPr>
          <a:xfrm>
            <a:off x="6282214" y="4061579"/>
            <a:ext cx="308015" cy="385048"/>
          </a:xfrm>
          <a:prstGeom prst="rect">
            <a:avLst/>
          </a:prstGeom>
        </p:spPr>
      </p:pic>
      <p:sp>
        <p:nvSpPr>
          <p:cNvPr id="18" name="Text 12"/>
          <p:cNvSpPr/>
          <p:nvPr/>
        </p:nvSpPr>
        <p:spPr>
          <a:xfrm>
            <a:off x="7463433" y="4093726"/>
            <a:ext cx="2914174"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Autorisations Granulaires</a:t>
            </a:r>
            <a:endParaRPr lang="en-US" sz="2000" dirty="0"/>
          </a:p>
        </p:txBody>
      </p:sp>
      <p:sp>
        <p:nvSpPr>
          <p:cNvPr id="19" name="Text 13"/>
          <p:cNvSpPr/>
          <p:nvPr/>
        </p:nvSpPr>
        <p:spPr>
          <a:xfrm>
            <a:off x="7463433" y="4537948"/>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Contrôle d'accès précis et détaillé.</a:t>
            </a:r>
            <a:endParaRPr lang="en-US" sz="1600" dirty="0"/>
          </a:p>
        </p:txBody>
      </p:sp>
      <p:sp>
        <p:nvSpPr>
          <p:cNvPr id="20" name="Shape 14"/>
          <p:cNvSpPr/>
          <p:nvPr/>
        </p:nvSpPr>
        <p:spPr>
          <a:xfrm>
            <a:off x="6644461" y="5496878"/>
            <a:ext cx="616148" cy="22860"/>
          </a:xfrm>
          <a:prstGeom prst="roundRect">
            <a:avLst>
              <a:gd name="adj" fmla="val 377401"/>
            </a:avLst>
          </a:prstGeom>
          <a:solidFill>
            <a:srgbClr val="313E80"/>
          </a:solidFill>
          <a:ln/>
        </p:spPr>
      </p:sp>
      <p:sp>
        <p:nvSpPr>
          <p:cNvPr id="21" name="Shape 15"/>
          <p:cNvSpPr/>
          <p:nvPr/>
        </p:nvSpPr>
        <p:spPr>
          <a:xfrm>
            <a:off x="6205240" y="5277326"/>
            <a:ext cx="462082" cy="462082"/>
          </a:xfrm>
          <a:prstGeom prst="roundRect">
            <a:avLst>
              <a:gd name="adj" fmla="val 18671"/>
            </a:avLst>
          </a:prstGeom>
          <a:solidFill>
            <a:srgbClr val="182567"/>
          </a:solidFill>
          <a:ln w="7620">
            <a:solidFill>
              <a:srgbClr val="313E80"/>
            </a:solidFill>
            <a:prstDash val="solid"/>
          </a:ln>
        </p:spPr>
      </p:sp>
      <p:pic>
        <p:nvPicPr>
          <p:cNvPr id="22" name="Image 4" descr="preencoded.png"/>
          <p:cNvPicPr>
            <a:picLocks noChangeAspect="1"/>
          </p:cNvPicPr>
          <p:nvPr/>
        </p:nvPicPr>
        <p:blipFill>
          <a:blip r:embed="rId7"/>
          <a:stretch>
            <a:fillRect/>
          </a:stretch>
        </p:blipFill>
        <p:spPr>
          <a:xfrm>
            <a:off x="6282214" y="5315783"/>
            <a:ext cx="308015" cy="385048"/>
          </a:xfrm>
          <a:prstGeom prst="rect">
            <a:avLst/>
          </a:prstGeom>
        </p:spPr>
      </p:pic>
      <p:sp>
        <p:nvSpPr>
          <p:cNvPr id="23" name="Text 16"/>
          <p:cNvSpPr/>
          <p:nvPr/>
        </p:nvSpPr>
        <p:spPr>
          <a:xfrm>
            <a:off x="7463433" y="5347930"/>
            <a:ext cx="2744748" cy="320992"/>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Conformité aux Normes</a:t>
            </a:r>
            <a:endParaRPr lang="en-US" sz="2000" dirty="0"/>
          </a:p>
        </p:txBody>
      </p:sp>
      <p:sp>
        <p:nvSpPr>
          <p:cNvPr id="24" name="Text 17"/>
          <p:cNvSpPr/>
          <p:nvPr/>
        </p:nvSpPr>
        <p:spPr>
          <a:xfrm>
            <a:off x="7463433" y="5792153"/>
            <a:ext cx="6448068"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Respect des meilleures pratiques de sécurité.</a:t>
            </a:r>
            <a:endParaRPr lang="en-US" sz="1600" dirty="0"/>
          </a:p>
        </p:txBody>
      </p:sp>
      <p:sp>
        <p:nvSpPr>
          <p:cNvPr id="25" name="Text 18"/>
          <p:cNvSpPr/>
          <p:nvPr/>
        </p:nvSpPr>
        <p:spPr>
          <a:xfrm>
            <a:off x="6205299" y="6351746"/>
            <a:ext cx="7706201" cy="1314450"/>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La sécurité est une priorité absolue avec UNDER, offrant des fonctionnalités intégrées pour protéger vos applications. L'authentification forte et les autorisations granulaires garantissent un contrôle d'accès strict. La conformité aux normes assure la robustesse et la fiabilité de vos systèmes.</a:t>
            </a:r>
            <a:endParaRPr lang="en-US" sz="1600" dirty="0"/>
          </a:p>
        </p:txBody>
      </p:sp>
      <p:sp>
        <p:nvSpPr>
          <p:cNvPr id="26" name="ZoneTexte 25"/>
          <p:cNvSpPr txBox="1"/>
          <p:nvPr/>
        </p:nvSpPr>
        <p:spPr>
          <a:xfrm>
            <a:off x="11437257" y="7641528"/>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Facilité d'Utilisation</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360884"/>
          </a:xfrm>
          <a:prstGeom prst="rect">
            <a:avLst/>
          </a:prstGeom>
        </p:spPr>
      </p:pic>
      <p:sp>
        <p:nvSpPr>
          <p:cNvPr id="5" name="Text 1"/>
          <p:cNvSpPr/>
          <p:nvPr/>
        </p:nvSpPr>
        <p:spPr>
          <a:xfrm>
            <a:off x="2268022" y="2144316"/>
            <a:ext cx="323242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Documentation Complète</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Guides et exemples détaillés.</a:t>
            </a:r>
            <a:endParaRPr lang="en-US" sz="1750" dirty="0"/>
          </a:p>
        </p:txBody>
      </p:sp>
      <p:pic>
        <p:nvPicPr>
          <p:cNvPr id="7" name="Image 2" descr="preencoded.png"/>
          <p:cNvPicPr>
            <a:picLocks noChangeAspect="1"/>
          </p:cNvPicPr>
          <p:nvPr/>
        </p:nvPicPr>
        <p:blipFill>
          <a:blip r:embed="rId5"/>
          <a:stretch>
            <a:fillRect/>
          </a:stretch>
        </p:blipFill>
        <p:spPr>
          <a:xfrm>
            <a:off x="793790" y="3278386"/>
            <a:ext cx="1134070" cy="1360884"/>
          </a:xfrm>
          <a:prstGeom prst="rect">
            <a:avLst/>
          </a:prstGeom>
        </p:spPr>
      </p:pic>
      <p:sp>
        <p:nvSpPr>
          <p:cNvPr id="8" name="Text 3"/>
          <p:cNvSpPr/>
          <p:nvPr/>
        </p:nvSpPr>
        <p:spPr>
          <a:xfrm>
            <a:off x="2268022" y="3505200"/>
            <a:ext cx="3169444"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Outils de Développement</a:t>
            </a:r>
            <a:endParaRPr lang="en-US" sz="2200" dirty="0"/>
          </a:p>
        </p:txBody>
      </p:sp>
      <p:sp>
        <p:nvSpPr>
          <p:cNvPr id="9" name="Text 4"/>
          <p:cNvSpPr/>
          <p:nvPr/>
        </p:nvSpPr>
        <p:spPr>
          <a:xfrm>
            <a:off x="22680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Génération de code automatisée.</a:t>
            </a:r>
            <a:endParaRPr lang="en-US" sz="1750" dirty="0"/>
          </a:p>
        </p:txBody>
      </p:sp>
      <p:pic>
        <p:nvPicPr>
          <p:cNvPr id="10" name="Image 3" descr="preencoded.png"/>
          <p:cNvPicPr>
            <a:picLocks noChangeAspect="1"/>
          </p:cNvPicPr>
          <p:nvPr/>
        </p:nvPicPr>
        <p:blipFill>
          <a:blip r:embed="rId6"/>
          <a:stretch>
            <a:fillRect/>
          </a:stretch>
        </p:blipFill>
        <p:spPr>
          <a:xfrm>
            <a:off x="793790" y="4639270"/>
            <a:ext cx="1134070" cy="1360884"/>
          </a:xfrm>
          <a:prstGeom prst="rect">
            <a:avLst/>
          </a:prstGeom>
        </p:spPr>
      </p:pic>
      <p:sp>
        <p:nvSpPr>
          <p:cNvPr id="11"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Communauté Active</a:t>
            </a:r>
            <a:endParaRPr lang="en-US" sz="2200" dirty="0"/>
          </a:p>
        </p:txBody>
      </p:sp>
      <p:sp>
        <p:nvSpPr>
          <p:cNvPr id="12" name="Text 6"/>
          <p:cNvSpPr/>
          <p:nvPr/>
        </p:nvSpPr>
        <p:spPr>
          <a:xfrm>
            <a:off x="22680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Support et échanges enrichissants.</a:t>
            </a:r>
            <a:endParaRPr lang="en-US" sz="1750" dirty="0"/>
          </a:p>
        </p:txBody>
      </p:sp>
      <p:pic>
        <p:nvPicPr>
          <p:cNvPr id="13" name="Image 4" descr="preencoded.png"/>
          <p:cNvPicPr>
            <a:picLocks noChangeAspect="1"/>
          </p:cNvPicPr>
          <p:nvPr/>
        </p:nvPicPr>
        <p:blipFill>
          <a:blip r:embed="rId7"/>
          <a:stretch>
            <a:fillRect/>
          </a:stretch>
        </p:blipFill>
        <p:spPr>
          <a:xfrm>
            <a:off x="793790" y="6000155"/>
            <a:ext cx="1134070" cy="1360884"/>
          </a:xfrm>
          <a:prstGeom prst="rect">
            <a:avLst/>
          </a:prstGeom>
        </p:spPr>
      </p:pic>
      <p:sp>
        <p:nvSpPr>
          <p:cNvPr id="14"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Intégration Continue</a:t>
            </a:r>
            <a:endParaRPr lang="en-US" sz="2200" dirty="0"/>
          </a:p>
        </p:txBody>
      </p:sp>
      <p:sp>
        <p:nvSpPr>
          <p:cNvPr id="15" name="Text 8"/>
          <p:cNvSpPr/>
          <p:nvPr/>
        </p:nvSpPr>
        <p:spPr>
          <a:xfrm>
            <a:off x="22680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Déploiement automatisé et fluide.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4018" y="723305"/>
            <a:ext cx="5100876" cy="637580"/>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Roboto Medium" pitchFamily="34" charset="0"/>
                <a:ea typeface="Roboto Medium" pitchFamily="34" charset="-122"/>
                <a:cs typeface="Roboto Medium" pitchFamily="34" charset="-120"/>
              </a:rPr>
              <a:t>Bénéfices d'UNDER</a:t>
            </a:r>
            <a:endParaRPr lang="en-US" sz="4000" dirty="0"/>
          </a:p>
        </p:txBody>
      </p:sp>
      <p:pic>
        <p:nvPicPr>
          <p:cNvPr id="3" name="Image 0" descr="preencoded.png"/>
          <p:cNvPicPr>
            <a:picLocks noChangeAspect="1"/>
          </p:cNvPicPr>
          <p:nvPr/>
        </p:nvPicPr>
        <p:blipFill>
          <a:blip r:embed="rId3"/>
          <a:stretch>
            <a:fillRect/>
          </a:stretch>
        </p:blipFill>
        <p:spPr>
          <a:xfrm>
            <a:off x="3197662" y="1768912"/>
            <a:ext cx="1633776" cy="1175504"/>
          </a:xfrm>
          <a:prstGeom prst="rect">
            <a:avLst/>
          </a:prstGeom>
        </p:spPr>
      </p:pic>
      <p:pic>
        <p:nvPicPr>
          <p:cNvPr id="4" name="Image 1" descr="preencoded.png"/>
          <p:cNvPicPr>
            <a:picLocks noChangeAspect="1"/>
          </p:cNvPicPr>
          <p:nvPr/>
        </p:nvPicPr>
        <p:blipFill>
          <a:blip r:embed="rId4"/>
          <a:stretch>
            <a:fillRect/>
          </a:stretch>
        </p:blipFill>
        <p:spPr>
          <a:xfrm>
            <a:off x="3871079" y="2323028"/>
            <a:ext cx="286822" cy="358616"/>
          </a:xfrm>
          <a:prstGeom prst="rect">
            <a:avLst/>
          </a:prstGeom>
        </p:spPr>
      </p:pic>
      <p:sp>
        <p:nvSpPr>
          <p:cNvPr id="5" name="Text 1"/>
          <p:cNvSpPr/>
          <p:nvPr/>
        </p:nvSpPr>
        <p:spPr>
          <a:xfrm>
            <a:off x="5035391" y="1972866"/>
            <a:ext cx="2550438" cy="31873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Qualité Supérieure</a:t>
            </a:r>
            <a:endParaRPr lang="en-US" sz="2000" dirty="0"/>
          </a:p>
        </p:txBody>
      </p:sp>
      <p:sp>
        <p:nvSpPr>
          <p:cNvPr id="6" name="Text 2"/>
          <p:cNvSpPr/>
          <p:nvPr/>
        </p:nvSpPr>
        <p:spPr>
          <a:xfrm>
            <a:off x="5035391" y="2413992"/>
            <a:ext cx="4388168" cy="32646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Métriques et tests garantissent un code robuste.</a:t>
            </a:r>
            <a:endParaRPr lang="en-US" sz="1600" dirty="0"/>
          </a:p>
        </p:txBody>
      </p:sp>
      <p:sp>
        <p:nvSpPr>
          <p:cNvPr id="7" name="Shape 3"/>
          <p:cNvSpPr/>
          <p:nvPr/>
        </p:nvSpPr>
        <p:spPr>
          <a:xfrm>
            <a:off x="4882396" y="2960370"/>
            <a:ext cx="8983028" cy="11430"/>
          </a:xfrm>
          <a:prstGeom prst="roundRect">
            <a:avLst>
              <a:gd name="adj" fmla="val 749738"/>
            </a:avLst>
          </a:prstGeom>
          <a:solidFill>
            <a:srgbClr val="313E80"/>
          </a:solidFill>
          <a:ln/>
        </p:spPr>
      </p:sp>
      <p:pic>
        <p:nvPicPr>
          <p:cNvPr id="8" name="Image 2" descr="preencoded.png"/>
          <p:cNvPicPr>
            <a:picLocks noChangeAspect="1"/>
          </p:cNvPicPr>
          <p:nvPr/>
        </p:nvPicPr>
        <p:blipFill>
          <a:blip r:embed="rId5"/>
          <a:stretch>
            <a:fillRect/>
          </a:stretch>
        </p:blipFill>
        <p:spPr>
          <a:xfrm>
            <a:off x="2380774" y="2995374"/>
            <a:ext cx="3267551" cy="1175504"/>
          </a:xfrm>
          <a:prstGeom prst="rect">
            <a:avLst/>
          </a:prstGeom>
        </p:spPr>
      </p:pic>
      <p:pic>
        <p:nvPicPr>
          <p:cNvPr id="9" name="Image 3" descr="preencoded.png"/>
          <p:cNvPicPr>
            <a:picLocks noChangeAspect="1"/>
          </p:cNvPicPr>
          <p:nvPr/>
        </p:nvPicPr>
        <p:blipFill>
          <a:blip r:embed="rId6"/>
          <a:stretch>
            <a:fillRect/>
          </a:stretch>
        </p:blipFill>
        <p:spPr>
          <a:xfrm>
            <a:off x="3871079" y="3403759"/>
            <a:ext cx="286822" cy="358616"/>
          </a:xfrm>
          <a:prstGeom prst="rect">
            <a:avLst/>
          </a:prstGeom>
        </p:spPr>
      </p:pic>
      <p:sp>
        <p:nvSpPr>
          <p:cNvPr id="10" name="Text 4"/>
          <p:cNvSpPr/>
          <p:nvPr/>
        </p:nvSpPr>
        <p:spPr>
          <a:xfrm>
            <a:off x="5852279" y="3199328"/>
            <a:ext cx="2550438" cy="31873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Évolutivité Garantie</a:t>
            </a:r>
            <a:endParaRPr lang="en-US" sz="2000" dirty="0"/>
          </a:p>
        </p:txBody>
      </p:sp>
      <p:sp>
        <p:nvSpPr>
          <p:cNvPr id="11" name="Text 5"/>
          <p:cNvSpPr/>
          <p:nvPr/>
        </p:nvSpPr>
        <p:spPr>
          <a:xfrm>
            <a:off x="5852279" y="3640455"/>
            <a:ext cx="3569732" cy="32646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S'adapte facilement aux besoins futurs.</a:t>
            </a:r>
            <a:endParaRPr lang="en-US" sz="1600" dirty="0"/>
          </a:p>
        </p:txBody>
      </p:sp>
      <p:sp>
        <p:nvSpPr>
          <p:cNvPr id="12" name="Shape 6"/>
          <p:cNvSpPr/>
          <p:nvPr/>
        </p:nvSpPr>
        <p:spPr>
          <a:xfrm>
            <a:off x="5699284" y="4186833"/>
            <a:ext cx="8166140" cy="11430"/>
          </a:xfrm>
          <a:prstGeom prst="roundRect">
            <a:avLst>
              <a:gd name="adj" fmla="val 749738"/>
            </a:avLst>
          </a:prstGeom>
          <a:solidFill>
            <a:srgbClr val="313E80"/>
          </a:solidFill>
          <a:ln/>
        </p:spPr>
      </p:sp>
      <p:pic>
        <p:nvPicPr>
          <p:cNvPr id="13" name="Image 4" descr="preencoded.png"/>
          <p:cNvPicPr>
            <a:picLocks noChangeAspect="1"/>
          </p:cNvPicPr>
          <p:nvPr/>
        </p:nvPicPr>
        <p:blipFill>
          <a:blip r:embed="rId7"/>
          <a:stretch>
            <a:fillRect/>
          </a:stretch>
        </p:blipFill>
        <p:spPr>
          <a:xfrm>
            <a:off x="1563886" y="4221837"/>
            <a:ext cx="4901327" cy="1175504"/>
          </a:xfrm>
          <a:prstGeom prst="rect">
            <a:avLst/>
          </a:prstGeom>
        </p:spPr>
      </p:pic>
      <p:pic>
        <p:nvPicPr>
          <p:cNvPr id="14" name="Image 5" descr="preencoded.png"/>
          <p:cNvPicPr>
            <a:picLocks noChangeAspect="1"/>
          </p:cNvPicPr>
          <p:nvPr/>
        </p:nvPicPr>
        <p:blipFill>
          <a:blip r:embed="rId8"/>
          <a:stretch>
            <a:fillRect/>
          </a:stretch>
        </p:blipFill>
        <p:spPr>
          <a:xfrm>
            <a:off x="3871079" y="4630222"/>
            <a:ext cx="286822" cy="358616"/>
          </a:xfrm>
          <a:prstGeom prst="rect">
            <a:avLst/>
          </a:prstGeom>
        </p:spPr>
      </p:pic>
      <p:sp>
        <p:nvSpPr>
          <p:cNvPr id="15" name="Text 7"/>
          <p:cNvSpPr/>
          <p:nvPr/>
        </p:nvSpPr>
        <p:spPr>
          <a:xfrm>
            <a:off x="6669167" y="4425791"/>
            <a:ext cx="2686764" cy="31873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Maintenance Simplifiée</a:t>
            </a:r>
            <a:endParaRPr lang="en-US" sz="2000" dirty="0"/>
          </a:p>
        </p:txBody>
      </p:sp>
      <p:sp>
        <p:nvSpPr>
          <p:cNvPr id="16" name="Text 8"/>
          <p:cNvSpPr/>
          <p:nvPr/>
        </p:nvSpPr>
        <p:spPr>
          <a:xfrm>
            <a:off x="6669167" y="4866918"/>
            <a:ext cx="3012281" cy="32646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Code clair et structure modulaire.</a:t>
            </a:r>
            <a:endParaRPr lang="en-US" sz="1600" dirty="0"/>
          </a:p>
        </p:txBody>
      </p:sp>
      <p:sp>
        <p:nvSpPr>
          <p:cNvPr id="17" name="Shape 9"/>
          <p:cNvSpPr/>
          <p:nvPr/>
        </p:nvSpPr>
        <p:spPr>
          <a:xfrm>
            <a:off x="6516172" y="5413296"/>
            <a:ext cx="7349252" cy="11430"/>
          </a:xfrm>
          <a:prstGeom prst="roundRect">
            <a:avLst>
              <a:gd name="adj" fmla="val 749738"/>
            </a:avLst>
          </a:prstGeom>
          <a:solidFill>
            <a:srgbClr val="313E80"/>
          </a:solidFill>
          <a:ln/>
        </p:spPr>
      </p:sp>
      <p:pic>
        <p:nvPicPr>
          <p:cNvPr id="18" name="Image 6" descr="preencoded.png"/>
          <p:cNvPicPr>
            <a:picLocks noChangeAspect="1"/>
          </p:cNvPicPr>
          <p:nvPr/>
        </p:nvPicPr>
        <p:blipFill>
          <a:blip r:embed="rId9"/>
          <a:stretch>
            <a:fillRect/>
          </a:stretch>
        </p:blipFill>
        <p:spPr>
          <a:xfrm>
            <a:off x="746998" y="5448300"/>
            <a:ext cx="6535103" cy="1175504"/>
          </a:xfrm>
          <a:prstGeom prst="rect">
            <a:avLst/>
          </a:prstGeom>
        </p:spPr>
      </p:pic>
      <p:pic>
        <p:nvPicPr>
          <p:cNvPr id="19" name="Image 7" descr="preencoded.png"/>
          <p:cNvPicPr>
            <a:picLocks noChangeAspect="1"/>
          </p:cNvPicPr>
          <p:nvPr/>
        </p:nvPicPr>
        <p:blipFill>
          <a:blip r:embed="rId10"/>
          <a:stretch>
            <a:fillRect/>
          </a:stretch>
        </p:blipFill>
        <p:spPr>
          <a:xfrm>
            <a:off x="3871079" y="5856684"/>
            <a:ext cx="286822" cy="358616"/>
          </a:xfrm>
          <a:prstGeom prst="rect">
            <a:avLst/>
          </a:prstGeom>
        </p:spPr>
      </p:pic>
      <p:sp>
        <p:nvSpPr>
          <p:cNvPr id="20" name="Text 10"/>
          <p:cNvSpPr/>
          <p:nvPr/>
        </p:nvSpPr>
        <p:spPr>
          <a:xfrm>
            <a:off x="7486055" y="5652254"/>
            <a:ext cx="2550438" cy="31873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Productivité Accrue</a:t>
            </a:r>
            <a:endParaRPr lang="en-US" sz="2000" dirty="0"/>
          </a:p>
        </p:txBody>
      </p:sp>
      <p:sp>
        <p:nvSpPr>
          <p:cNvPr id="21" name="Text 11"/>
          <p:cNvSpPr/>
          <p:nvPr/>
        </p:nvSpPr>
        <p:spPr>
          <a:xfrm>
            <a:off x="7486055" y="6093381"/>
            <a:ext cx="3091815" cy="326469"/>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Développement rapide et efficace.</a:t>
            </a:r>
            <a:endParaRPr lang="en-US" sz="1600" dirty="0"/>
          </a:p>
        </p:txBody>
      </p:sp>
      <p:sp>
        <p:nvSpPr>
          <p:cNvPr id="22" name="Text 12"/>
          <p:cNvSpPr/>
          <p:nvPr/>
        </p:nvSpPr>
        <p:spPr>
          <a:xfrm>
            <a:off x="714018" y="6853238"/>
            <a:ext cx="13202364" cy="652939"/>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UNDER offre une productivité accrue grâce à son développement rapide. La maintenance est simplifiée par un code clair et modulaire. L'évolutivité est garantie pour s'adapter aux besoins futurs. Enfin, la qualité supérieure est assurée par des métriques rigoureuses et des tests intégrés.</a:t>
            </a:r>
            <a:endParaRPr lang="en-US" sz="1600" dirty="0"/>
          </a:p>
        </p:txBody>
      </p:sp>
      <p:sp>
        <p:nvSpPr>
          <p:cNvPr id="23" name="ZoneTexte 22"/>
          <p:cNvSpPr txBox="1"/>
          <p:nvPr/>
        </p:nvSpPr>
        <p:spPr>
          <a:xfrm>
            <a:off x="11437257" y="7641528"/>
            <a:ext cx="3193143" cy="530015"/>
          </a:xfrm>
          <a:prstGeom prst="rect">
            <a:avLst/>
          </a:prstGeom>
          <a:solidFill>
            <a:srgbClr val="00001A"/>
          </a:solidFill>
          <a:ln>
            <a:noFill/>
          </a:ln>
        </p:spPr>
        <p:txBody>
          <a:bodyPr wrap="square" rtlCol="0">
            <a:spAutoFit/>
          </a:bodyPr>
          <a:lstStyle/>
          <a:p>
            <a:endParaRPr lang="fr-F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707</Words>
  <Application>Microsoft Office PowerPoint</Application>
  <PresentationFormat>Personnalisé</PresentationFormat>
  <Paragraphs>98</Paragraphs>
  <Slides>10</Slides>
  <Notes>10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Roboto Medium</vt:lpstr>
      <vt:lpstr>Arial</vt:lpstr>
      <vt:lpstr>Calibri</vt:lpstr>
      <vt:lpstr>Roboto</vt:lpstr>
      <vt:lpstr>Roboto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Ecotech Solidaire</cp:lastModifiedBy>
  <cp:revision>4</cp:revision>
  <dcterms:created xsi:type="dcterms:W3CDTF">2025-05-29T01:17:25Z</dcterms:created>
  <dcterms:modified xsi:type="dcterms:W3CDTF">2025-05-30T06:49:56Z</dcterms:modified>
</cp:coreProperties>
</file>